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346" r:id="rId3"/>
    <p:sldId id="347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75" r:id="rId15"/>
    <p:sldId id="359" r:id="rId16"/>
    <p:sldId id="376" r:id="rId17"/>
    <p:sldId id="360" r:id="rId18"/>
    <p:sldId id="361" r:id="rId19"/>
    <p:sldId id="303" r:id="rId20"/>
    <p:sldId id="311" r:id="rId21"/>
    <p:sldId id="307" r:id="rId22"/>
    <p:sldId id="308" r:id="rId23"/>
    <p:sldId id="367" r:id="rId24"/>
    <p:sldId id="369" r:id="rId25"/>
    <p:sldId id="368" r:id="rId26"/>
    <p:sldId id="312" r:id="rId27"/>
    <p:sldId id="313" r:id="rId28"/>
    <p:sldId id="314" r:id="rId29"/>
    <p:sldId id="370" r:id="rId30"/>
    <p:sldId id="315" r:id="rId31"/>
    <p:sldId id="362" r:id="rId32"/>
    <p:sldId id="363" r:id="rId33"/>
    <p:sldId id="364" r:id="rId34"/>
    <p:sldId id="336" r:id="rId35"/>
    <p:sldId id="372" r:id="rId36"/>
    <p:sldId id="373" r:id="rId37"/>
    <p:sldId id="323" r:id="rId38"/>
    <p:sldId id="324" r:id="rId39"/>
    <p:sldId id="371" r:id="rId40"/>
    <p:sldId id="325" r:id="rId41"/>
    <p:sldId id="334" r:id="rId42"/>
    <p:sldId id="374" r:id="rId43"/>
    <p:sldId id="377" r:id="rId44"/>
    <p:sldId id="300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C12B8D9-F864-4C76-8311-2C0F720C43EC}">
          <p14:sldIdLst>
            <p14:sldId id="256"/>
          </p14:sldIdLst>
        </p14:section>
        <p14:section name="CA 설명" id="{F0D5BD01-2972-4155-B9D0-CC505008B738}">
          <p14:sldIdLst>
            <p14:sldId id="346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75"/>
            <p14:sldId id="359"/>
            <p14:sldId id="376"/>
            <p14:sldId id="360"/>
            <p14:sldId id="361"/>
          </p14:sldIdLst>
        </p14:section>
        <p14:section name="제목 없는 구역" id="{B94A439A-1093-46F0-88AF-2C37CB67F7CB}">
          <p14:sldIdLst>
            <p14:sldId id="303"/>
            <p14:sldId id="311"/>
            <p14:sldId id="307"/>
            <p14:sldId id="308"/>
            <p14:sldId id="367"/>
            <p14:sldId id="369"/>
            <p14:sldId id="368"/>
            <p14:sldId id="312"/>
            <p14:sldId id="313"/>
            <p14:sldId id="314"/>
            <p14:sldId id="370"/>
            <p14:sldId id="315"/>
          </p14:sldIdLst>
        </p14:section>
        <p14:section name="문제 해결" id="{08A6EF97-4504-48CC-A231-3D75D171BD90}">
          <p14:sldIdLst>
            <p14:sldId id="362"/>
            <p14:sldId id="363"/>
            <p14:sldId id="364"/>
            <p14:sldId id="336"/>
          </p14:sldIdLst>
        </p14:section>
        <p14:section name="성능 증명" id="{2DF02C3A-5E5E-4F76-8F7D-87FED4A4C3EF}">
          <p14:sldIdLst>
            <p14:sldId id="372"/>
            <p14:sldId id="373"/>
            <p14:sldId id="323"/>
            <p14:sldId id="324"/>
            <p14:sldId id="371"/>
            <p14:sldId id="325"/>
            <p14:sldId id="334"/>
            <p14:sldId id="374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도현 " initials="김" lastIdx="2" clrIdx="0">
    <p:extLst>
      <p:ext uri="{19B8F6BF-5375-455C-9EA6-DF929625EA0E}">
        <p15:presenceInfo xmlns:p15="http://schemas.microsoft.com/office/powerpoint/2012/main" userId="S-1-5-21-336674399-1832157189-2780448992-10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00000"/>
    <a:srgbClr val="4F4F4F"/>
    <a:srgbClr val="FFFFFF"/>
    <a:srgbClr val="505050"/>
    <a:srgbClr val="FF5050"/>
    <a:srgbClr val="FF9900"/>
    <a:srgbClr val="339966"/>
    <a:srgbClr val="006666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0" autoAdjust="0"/>
    <p:restoredTop sz="91059" autoAdjust="0"/>
  </p:normalViewPr>
  <p:slideViewPr>
    <p:cSldViewPr>
      <p:cViewPr varScale="1">
        <p:scale>
          <a:sx n="78" d="100"/>
          <a:sy n="78" d="100"/>
        </p:scale>
        <p:origin x="178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269"/>
    </p:cViewPr>
  </p:notesTextViewPr>
  <p:sorterViewPr>
    <p:cViewPr>
      <p:scale>
        <a:sx n="100" d="100"/>
        <a:sy n="100" d="100"/>
      </p:scale>
      <p:origin x="0" y="-2514"/>
    </p:cViewPr>
  </p:sorter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93A0444-72A7-4146-9C13-BD03E7A6A0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AD1141-A300-4ED2-AC56-53E0F1E474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82BF-0AA7-4096-B688-4D3B4BD6DC3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1A924F-3BC4-4E7D-83DB-8020C8C578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57696-3A09-40C9-97C3-955E495CF8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E0946-1FE2-4CFD-9101-2E7D744A1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30342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12F38-0BA9-4BAA-B907-39476F34296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E26BB-8F2E-40B3-A700-CEAB5ED9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2404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023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Cellular Automata</a:t>
            </a:r>
            <a:r>
              <a:rPr lang="ko-KR" altLang="en-US" dirty="0"/>
              <a:t>의 특수한 경우</a:t>
            </a:r>
            <a:r>
              <a:rPr lang="en-US" altLang="ko-KR" dirty="0"/>
              <a:t>, B:3</a:t>
            </a:r>
            <a:r>
              <a:rPr lang="ko-KR" altLang="en-US" dirty="0"/>
              <a:t>이고 </a:t>
            </a:r>
            <a:r>
              <a:rPr lang="en-US" altLang="ko-KR" dirty="0"/>
              <a:t>S:23</a:t>
            </a:r>
            <a:r>
              <a:rPr lang="ko-KR" altLang="en-US" dirty="0"/>
              <a:t>인 경우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사례 보여준 뒤</a:t>
            </a:r>
            <a:r>
              <a:rPr lang="en-US" altLang="ko-KR" dirty="0"/>
              <a:t>) </a:t>
            </a:r>
            <a:r>
              <a:rPr lang="ko-KR" altLang="en-US" dirty="0"/>
              <a:t>이러한 </a:t>
            </a:r>
            <a:r>
              <a:rPr lang="en-US" altLang="ko-KR" dirty="0"/>
              <a:t>Conway</a:t>
            </a:r>
            <a:r>
              <a:rPr lang="ko-KR" altLang="en-US" dirty="0"/>
              <a:t>의 </a:t>
            </a:r>
            <a:r>
              <a:rPr lang="en-US" altLang="ko-KR" dirty="0"/>
              <a:t>Life Game</a:t>
            </a:r>
            <a:r>
              <a:rPr lang="ko-KR" altLang="en-US" dirty="0"/>
              <a:t>은 컴퓨터 모델링에 쓰이기도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4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683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49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44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21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이유는 한문자 </a:t>
            </a:r>
            <a:r>
              <a:rPr lang="en-US" altLang="ko-KR" dirty="0"/>
              <a:t>= 6bit</a:t>
            </a:r>
            <a:r>
              <a:rPr lang="ko-KR" altLang="en-US" dirty="0"/>
              <a:t>를 가짐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4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가로 길이를 </a:t>
            </a:r>
            <a:r>
              <a:rPr lang="en-US" altLang="ko-KR" dirty="0"/>
              <a:t>24</a:t>
            </a:r>
            <a:r>
              <a:rPr lang="ko-KR" altLang="en-US" dirty="0"/>
              <a:t>비트로 정하여 디코딩이 쉽도록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09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064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726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27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101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78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디코딩 과정에서도 </a:t>
            </a:r>
            <a:r>
              <a:rPr lang="en-US" altLang="ko-KR" dirty="0"/>
              <a:t>BASE64 </a:t>
            </a:r>
            <a:r>
              <a:rPr lang="ko-KR" altLang="en-US" dirty="0"/>
              <a:t>디코딩을 이용하는데</a:t>
            </a:r>
            <a:r>
              <a:rPr lang="en-US" altLang="ko-KR" dirty="0"/>
              <a:t>, </a:t>
            </a:r>
            <a:r>
              <a:rPr lang="ko-KR" altLang="en-US" dirty="0"/>
              <a:t>가로가 </a:t>
            </a:r>
            <a:r>
              <a:rPr lang="en-US" altLang="ko-KR" dirty="0"/>
              <a:t>24</a:t>
            </a:r>
            <a:r>
              <a:rPr lang="ko-KR" altLang="en-US" dirty="0"/>
              <a:t>비트이므로 </a:t>
            </a:r>
            <a:r>
              <a:rPr lang="en-US" altLang="ko-KR" dirty="0"/>
              <a:t>4</a:t>
            </a:r>
            <a:r>
              <a:rPr lang="ko-KR" altLang="en-US" dirty="0" err="1"/>
              <a:t>문자씩</a:t>
            </a:r>
            <a:r>
              <a:rPr lang="ko-KR" altLang="en-US" dirty="0"/>
              <a:t> 디코딩 하면 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05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79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여러가지의 성능 향상 기법</a:t>
            </a:r>
            <a:r>
              <a:rPr lang="en-US" altLang="ko-KR" dirty="0"/>
              <a:t>. </a:t>
            </a:r>
            <a:r>
              <a:rPr lang="ko-KR" altLang="en-US" dirty="0" err="1"/>
              <a:t>토러스가</a:t>
            </a:r>
            <a:r>
              <a:rPr lang="ko-KR" altLang="en-US" dirty="0"/>
              <a:t> 좌우</a:t>
            </a:r>
            <a:r>
              <a:rPr lang="en-US" altLang="ko-KR" dirty="0"/>
              <a:t>, </a:t>
            </a:r>
            <a:r>
              <a:rPr lang="ko-KR" altLang="en-US" dirty="0"/>
              <a:t>상하가 붙어있으므로 </a:t>
            </a:r>
            <a:r>
              <a:rPr lang="en-US" altLang="ko-KR" dirty="0"/>
              <a:t>Torus</a:t>
            </a:r>
            <a:r>
              <a:rPr lang="ko-KR" altLang="en-US" dirty="0"/>
              <a:t>형 격자를 도입하면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0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270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라이프 게임의 </a:t>
            </a:r>
            <a:r>
              <a:rPr lang="en-US" altLang="ko-KR" dirty="0"/>
              <a:t>Rule</a:t>
            </a:r>
            <a:r>
              <a:rPr lang="ko-KR" altLang="en-US" dirty="0"/>
              <a:t>인 </a:t>
            </a:r>
            <a:r>
              <a:rPr lang="en-US" altLang="ko-KR" dirty="0"/>
              <a:t>B3 S23</a:t>
            </a:r>
            <a:r>
              <a:rPr lang="ko-KR" altLang="en-US" dirty="0"/>
              <a:t>이 아닌</a:t>
            </a:r>
            <a:r>
              <a:rPr lang="en-US" altLang="ko-KR" dirty="0"/>
              <a:t>, </a:t>
            </a:r>
            <a:r>
              <a:rPr lang="ko-KR" altLang="en-US" dirty="0"/>
              <a:t>해시함수에 특화된 </a:t>
            </a:r>
            <a:r>
              <a:rPr lang="en-US" altLang="ko-KR" dirty="0"/>
              <a:t>Rule</a:t>
            </a:r>
            <a:r>
              <a:rPr lang="ko-KR" altLang="en-US" dirty="0"/>
              <a:t>을 찾고자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17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수렴 저항성</a:t>
            </a:r>
            <a:r>
              <a:rPr lang="en-US" altLang="ko-KR" dirty="0"/>
              <a:t>: </a:t>
            </a:r>
            <a:r>
              <a:rPr lang="ko-KR" altLang="en-US" dirty="0"/>
              <a:t>말그대로 수렴하지 않아야 함</a:t>
            </a:r>
          </a:p>
          <a:p>
            <a:r>
              <a:rPr lang="ko-KR" altLang="en-US" dirty="0"/>
              <a:t>규칙 저항성</a:t>
            </a:r>
            <a:r>
              <a:rPr lang="en-US" altLang="ko-KR" dirty="0"/>
              <a:t>: </a:t>
            </a:r>
            <a:r>
              <a:rPr lang="ko-KR" altLang="en-US" dirty="0"/>
              <a:t>실행되는 동안 특정 패턴이 발견되지 않아야 함</a:t>
            </a:r>
          </a:p>
          <a:p>
            <a:r>
              <a:rPr lang="ko-KR" altLang="en-US" dirty="0"/>
              <a:t>개체수 편차</a:t>
            </a:r>
            <a:r>
              <a:rPr lang="en-US" altLang="ko-KR" dirty="0"/>
              <a:t>: population</a:t>
            </a:r>
            <a:r>
              <a:rPr lang="ko-KR" altLang="en-US" dirty="0"/>
              <a:t>이 분산되어 있어야 함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sigma</a:t>
            </a:r>
            <a:r>
              <a:rPr lang="ko-KR" altLang="en-US" dirty="0"/>
              <a:t>가 커야 함</a:t>
            </a:r>
          </a:p>
          <a:p>
            <a:r>
              <a:rPr lang="ko-KR" altLang="en-US" dirty="0"/>
              <a:t>평균 근방</a:t>
            </a:r>
            <a:r>
              <a:rPr lang="en-US" altLang="ko-KR" dirty="0"/>
              <a:t>: population</a:t>
            </a:r>
            <a:r>
              <a:rPr lang="ko-KR" altLang="en-US" dirty="0"/>
              <a:t>의 평균이 전체의 </a:t>
            </a:r>
            <a:r>
              <a:rPr lang="ko-KR" altLang="en-US" dirty="0" err="1"/>
              <a:t>절반정도여야</a:t>
            </a:r>
            <a:r>
              <a:rPr lang="ko-KR" altLang="en-US" dirty="0"/>
              <a:t> 함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m=1/2</a:t>
            </a:r>
            <a:r>
              <a:rPr lang="ko-KR" altLang="en-US" dirty="0"/>
              <a:t>여야 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104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534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이해를 </a:t>
            </a:r>
            <a:r>
              <a:rPr lang="ko-KR" altLang="en-US" dirty="0" err="1"/>
              <a:t>돕기위한</a:t>
            </a:r>
            <a:r>
              <a:rPr lang="ko-KR" altLang="en-US" dirty="0"/>
              <a:t> 예시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79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21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55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Salt </a:t>
            </a:r>
            <a:r>
              <a:rPr lang="ko-KR" altLang="en-US" dirty="0"/>
              <a:t>배치법과 같이 </a:t>
            </a:r>
            <a:r>
              <a:rPr lang="en-US" altLang="ko-KR" dirty="0" err="1"/>
              <a:t>metrix</a:t>
            </a:r>
            <a:r>
              <a:rPr lang="ko-KR" altLang="en-US" dirty="0"/>
              <a:t>의 </a:t>
            </a:r>
            <a:r>
              <a:rPr lang="en-US" altLang="ko-KR" dirty="0"/>
              <a:t>format</a:t>
            </a:r>
            <a:r>
              <a:rPr lang="ko-KR" altLang="en-US" dirty="0"/>
              <a:t>을 개선하는 것</a:t>
            </a:r>
            <a:endParaRPr lang="en-US" altLang="ko-KR" dirty="0"/>
          </a:p>
          <a:p>
            <a:r>
              <a:rPr lang="ko-KR" altLang="en-US" dirty="0"/>
              <a:t>최적의 </a:t>
            </a:r>
            <a:r>
              <a:rPr lang="en-US" altLang="ko-KR" dirty="0"/>
              <a:t>PLAYTIME</a:t>
            </a:r>
            <a:r>
              <a:rPr lang="ko-KR" altLang="en-US" dirty="0"/>
              <a:t>과 규칙 연구</a:t>
            </a:r>
            <a:endParaRPr lang="en-US" altLang="ko-KR" dirty="0"/>
          </a:p>
          <a:p>
            <a:r>
              <a:rPr lang="ko-KR" altLang="en-US" dirty="0"/>
              <a:t>단순히 임의로 만들었던 적합도 판단 함수를</a:t>
            </a:r>
            <a:r>
              <a:rPr lang="en-US" altLang="ko-KR" dirty="0"/>
              <a:t>, </a:t>
            </a:r>
            <a:r>
              <a:rPr lang="ko-KR" altLang="en-US" dirty="0"/>
              <a:t>타당한 이유를 들어 새롭게 만듦</a:t>
            </a:r>
            <a:endParaRPr lang="en-US" altLang="ko-KR" dirty="0"/>
          </a:p>
          <a:p>
            <a:r>
              <a:rPr lang="ko-KR" altLang="en-US" dirty="0"/>
              <a:t>충돌가능성을 테스트 하기 위해 직접 충돌하는 쌍을 찾아봄</a:t>
            </a:r>
            <a:endParaRPr lang="en-US" altLang="ko-KR" dirty="0"/>
          </a:p>
          <a:p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salt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문자 이하의 경우</a:t>
            </a:r>
            <a:r>
              <a:rPr lang="en-US" altLang="ko-KR" dirty="0"/>
              <a:t> output</a:t>
            </a:r>
            <a:r>
              <a:rPr lang="ko-KR" altLang="en-US" dirty="0"/>
              <a:t>에 패턴이 발생하는 문제 해결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91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3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상태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06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주어진 규칙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208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하는 시스템이 셀룰러 오토마타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96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Cellular Automata</a:t>
            </a:r>
            <a:r>
              <a:rPr lang="ko-KR" altLang="en-US" dirty="0"/>
              <a:t>였다면</a:t>
            </a:r>
            <a:r>
              <a:rPr lang="en-US" altLang="ko-KR" dirty="0"/>
              <a:t>, </a:t>
            </a:r>
            <a:r>
              <a:rPr lang="ko-KR" altLang="en-US" dirty="0"/>
              <a:t>저의 연구는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/>
              <a:t>Cellular Automata</a:t>
            </a:r>
            <a:r>
              <a:rPr lang="ko-KR" altLang="en-US" dirty="0"/>
              <a:t>를 이용하였다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857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E26BB-8F2E-40B3-A700-CEAB5ED944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5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9F1AD-7C28-41BA-AD9F-845F46D71F92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A3C4D-60F7-4384-88CA-11B362EA8461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7DAE-8529-435A-B427-59E8E3E5D577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11DC-BCB6-4BEA-ADF5-E324B4BA55D3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Team. AUTOMATA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BC1A-FD06-48D5-AE7C-A65667B544AF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04D4-239D-4EA9-A0FA-95EC045F6937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6F198-8256-4583-88A9-A2B3B6AC02C4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115-7329-4637-AFD3-4A77708AD459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08E6-B5D3-4984-B8DC-80E06C7E54D3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658E-CFAF-479F-B489-FEC2D9D5D96A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58E9-96E4-4A6E-8196-7B09BF21CD47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D39F8-7084-4313-BD39-8C4A2B708BF5}" type="datetime1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Team. AUTOMATA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AF13FB1-A8C6-4829-B908-B569F85C0E2B}"/>
              </a:ext>
            </a:extLst>
          </p:cNvPr>
          <p:cNvGrpSpPr/>
          <p:nvPr/>
        </p:nvGrpSpPr>
        <p:grpSpPr>
          <a:xfrm>
            <a:off x="-1111710" y="-393355"/>
            <a:ext cx="10175504" cy="8266409"/>
            <a:chOff x="-1111710" y="-393355"/>
            <a:chExt cx="10175504" cy="8266409"/>
          </a:xfrm>
        </p:grpSpPr>
        <p:sp>
          <p:nvSpPr>
            <p:cNvPr id="1272" name="직사각형 1271"/>
            <p:cNvSpPr/>
            <p:nvPr/>
          </p:nvSpPr>
          <p:spPr>
            <a:xfrm rot="20682407">
              <a:off x="6002589" y="1444383"/>
              <a:ext cx="1538210" cy="1538210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3" name="직사각형 1272"/>
            <p:cNvSpPr/>
            <p:nvPr/>
          </p:nvSpPr>
          <p:spPr>
            <a:xfrm rot="1088861">
              <a:off x="903930" y="3962807"/>
              <a:ext cx="2234183" cy="2234183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4" name="직사각형 1273"/>
            <p:cNvSpPr/>
            <p:nvPr/>
          </p:nvSpPr>
          <p:spPr>
            <a:xfrm rot="19739353">
              <a:off x="2633633" y="1849484"/>
              <a:ext cx="798751" cy="798751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5" name="직사각형 1274"/>
            <p:cNvSpPr/>
            <p:nvPr/>
          </p:nvSpPr>
          <p:spPr>
            <a:xfrm rot="20682407">
              <a:off x="6582293" y="-393355"/>
              <a:ext cx="2470802" cy="2470802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6" name="직사각형 1275"/>
            <p:cNvSpPr/>
            <p:nvPr/>
          </p:nvSpPr>
          <p:spPr>
            <a:xfrm rot="20700000">
              <a:off x="-1111710" y="4625265"/>
              <a:ext cx="3247789" cy="3247789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2339752" y="1840794"/>
              <a:ext cx="527327" cy="527327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 rot="471631">
              <a:off x="2353712" y="1821401"/>
              <a:ext cx="527327" cy="527327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 rot="20053874">
              <a:off x="2631745" y="1862126"/>
              <a:ext cx="798751" cy="798751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 rot="978229">
              <a:off x="880240" y="3962806"/>
              <a:ext cx="2234183" cy="2234183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 rot="20590364">
              <a:off x="-1079983" y="4589662"/>
              <a:ext cx="3247789" cy="3247789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 rot="20682407">
              <a:off x="6059158" y="1479754"/>
              <a:ext cx="1538210" cy="1538210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 rot="20369473">
              <a:off x="6015332" y="1476407"/>
              <a:ext cx="1538210" cy="1538210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 rot="20508024">
              <a:off x="6592992" y="-354866"/>
              <a:ext cx="2470802" cy="2470802"/>
            </a:xfrm>
            <a:prstGeom prst="rect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6788" y="1412776"/>
            <a:ext cx="8210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세포 자동자</a:t>
            </a:r>
            <a:r>
              <a:rPr lang="en-US" altLang="ko-KR" sz="4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(Cellular Automata)</a:t>
            </a:r>
            <a:r>
              <a:rPr lang="ko-KR" altLang="en-US" sz="4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를 이용한 단방향 암호 알고리즘 연구</a:t>
            </a:r>
            <a:endParaRPr lang="en-US" altLang="ko-KR" sz="44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582D8C-D3BF-4E20-ACDB-9C74937D2564}"/>
              </a:ext>
            </a:extLst>
          </p:cNvPr>
          <p:cNvSpPr txBox="1"/>
          <p:nvPr/>
        </p:nvSpPr>
        <p:spPr>
          <a:xfrm>
            <a:off x="901106" y="4771018"/>
            <a:ext cx="734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2019112920 </a:t>
            </a:r>
            <a:r>
              <a:rPr lang="ko-KR" altLang="en-US" sz="36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컴퓨터학부 김도현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E45E707-6F5C-4395-BC5F-4030C5D3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124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1DCB1-C06A-4A90-BF33-8D312443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4D637-8648-48A1-80F8-6904A13FE186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1CD39-C514-4F2D-BAB2-BA4559801272}"/>
              </a:ext>
            </a:extLst>
          </p:cNvPr>
          <p:cNvSpPr txBox="1"/>
          <p:nvPr/>
        </p:nvSpPr>
        <p:spPr>
          <a:xfrm>
            <a:off x="467544" y="297224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세포자동자의 예시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738066-51B2-4B46-9C5B-DF772E77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08046"/>
              </p:ext>
            </p:extLst>
          </p:nvPr>
        </p:nvGraphicFramePr>
        <p:xfrm>
          <a:off x="742854" y="1412776"/>
          <a:ext cx="5269306" cy="446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758">
                  <a:extLst>
                    <a:ext uri="{9D8B030D-6E8A-4147-A177-3AD203B41FA5}">
                      <a16:colId xmlns:a16="http://schemas.microsoft.com/office/drawing/2014/main" val="3103129278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82534499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373570175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3209989"/>
                    </a:ext>
                  </a:extLst>
                </a:gridCol>
              </a:tblGrid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7065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5395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8353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5657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25935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29B2F55-01E1-4762-9286-C1E39CE59F90}"/>
              </a:ext>
            </a:extLst>
          </p:cNvPr>
          <p:cNvSpPr/>
          <p:nvPr/>
        </p:nvSpPr>
        <p:spPr>
          <a:xfrm rot="5400000">
            <a:off x="-298218" y="2856314"/>
            <a:ext cx="1482464" cy="238972"/>
          </a:xfrm>
          <a:prstGeom prst="rightArrow">
            <a:avLst>
              <a:gd name="adj1" fmla="val 37827"/>
              <a:gd name="adj2" fmla="val 479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6DBA179-F1CF-4EF8-8CCE-782DC475D54D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537263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968F126-4822-4B93-B9AC-0D4C3BE9036A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469761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21701F6-778E-49D1-8A16-770D8E7DB0D9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402260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5C1AA8-6359-4C9E-8FF0-B96850E50B4E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3357861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F6CC8F8-5C4D-4381-B15C-404A0C95E999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2693119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D7B79DC-3DE1-433F-AFCE-5A6E112E9BD6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2018104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733FB96-4D83-41EE-BE5F-37975BBA38AF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1340356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77037E-F7A1-4AB1-9A5C-73F922A58FA1}"/>
              </a:ext>
            </a:extLst>
          </p:cNvPr>
          <p:cNvGraphicFramePr>
            <a:graphicFrameLocks noGrp="1"/>
          </p:cNvGraphicFramePr>
          <p:nvPr/>
        </p:nvGraphicFramePr>
        <p:xfrm>
          <a:off x="7355538" y="66260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48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1DCB1-C06A-4A90-BF33-8D312443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4D637-8648-48A1-80F8-6904A13FE186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1CD39-C514-4F2D-BAB2-BA4559801272}"/>
              </a:ext>
            </a:extLst>
          </p:cNvPr>
          <p:cNvSpPr txBox="1"/>
          <p:nvPr/>
        </p:nvSpPr>
        <p:spPr>
          <a:xfrm>
            <a:off x="467544" y="297224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세포자동자의 예시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738066-51B2-4B46-9C5B-DF772E77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188516"/>
              </p:ext>
            </p:extLst>
          </p:nvPr>
        </p:nvGraphicFramePr>
        <p:xfrm>
          <a:off x="742854" y="1412776"/>
          <a:ext cx="5269306" cy="446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758">
                  <a:extLst>
                    <a:ext uri="{9D8B030D-6E8A-4147-A177-3AD203B41FA5}">
                      <a16:colId xmlns:a16="http://schemas.microsoft.com/office/drawing/2014/main" val="3103129278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82534499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373570175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3209989"/>
                    </a:ext>
                  </a:extLst>
                </a:gridCol>
              </a:tblGrid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7065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5395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8353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5657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25935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29B2F55-01E1-4762-9286-C1E39CE59F90}"/>
              </a:ext>
            </a:extLst>
          </p:cNvPr>
          <p:cNvSpPr/>
          <p:nvPr/>
        </p:nvSpPr>
        <p:spPr>
          <a:xfrm rot="5400000">
            <a:off x="-298218" y="2856314"/>
            <a:ext cx="1482464" cy="238972"/>
          </a:xfrm>
          <a:prstGeom prst="rightArrow">
            <a:avLst>
              <a:gd name="adj1" fmla="val 37827"/>
              <a:gd name="adj2" fmla="val 479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6DBA179-F1CF-4EF8-8CCE-782DC475D54D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537263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968F126-4822-4B93-B9AC-0D4C3BE9036A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469761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21701F6-778E-49D1-8A16-770D8E7DB0D9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402260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5C1AA8-6359-4C9E-8FF0-B96850E50B4E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3357861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F6CC8F8-5C4D-4381-B15C-404A0C95E999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2693119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D7B79DC-3DE1-433F-AFCE-5A6E112E9BD6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2018104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733FB96-4D83-41EE-BE5F-37975BBA38AF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1340356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77037E-F7A1-4AB1-9A5C-73F922A58FA1}"/>
              </a:ext>
            </a:extLst>
          </p:cNvPr>
          <p:cNvGraphicFramePr>
            <a:graphicFrameLocks noGrp="1"/>
          </p:cNvGraphicFramePr>
          <p:nvPr/>
        </p:nvGraphicFramePr>
        <p:xfrm>
          <a:off x="7355538" y="66260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0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1DCB1-C06A-4A90-BF33-8D312443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4D637-8648-48A1-80F8-6904A13FE186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1CD39-C514-4F2D-BAB2-BA4559801272}"/>
              </a:ext>
            </a:extLst>
          </p:cNvPr>
          <p:cNvSpPr txBox="1"/>
          <p:nvPr/>
        </p:nvSpPr>
        <p:spPr>
          <a:xfrm>
            <a:off x="467544" y="297224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세포자동자의 예시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738066-51B2-4B46-9C5B-DF772E77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73779"/>
              </p:ext>
            </p:extLst>
          </p:nvPr>
        </p:nvGraphicFramePr>
        <p:xfrm>
          <a:off x="742854" y="1412776"/>
          <a:ext cx="5269306" cy="446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758">
                  <a:extLst>
                    <a:ext uri="{9D8B030D-6E8A-4147-A177-3AD203B41FA5}">
                      <a16:colId xmlns:a16="http://schemas.microsoft.com/office/drawing/2014/main" val="3103129278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82534499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373570175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3209989"/>
                    </a:ext>
                  </a:extLst>
                </a:gridCol>
              </a:tblGrid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7065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5395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8353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5657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25935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29B2F55-01E1-4762-9286-C1E39CE59F90}"/>
              </a:ext>
            </a:extLst>
          </p:cNvPr>
          <p:cNvSpPr/>
          <p:nvPr/>
        </p:nvSpPr>
        <p:spPr>
          <a:xfrm rot="5400000">
            <a:off x="-298218" y="2856314"/>
            <a:ext cx="1482464" cy="238972"/>
          </a:xfrm>
          <a:prstGeom prst="rightArrow">
            <a:avLst>
              <a:gd name="adj1" fmla="val 37827"/>
              <a:gd name="adj2" fmla="val 479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6DBA179-F1CF-4EF8-8CCE-782DC475D54D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537263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968F126-4822-4B93-B9AC-0D4C3BE9036A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469761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21701F6-778E-49D1-8A16-770D8E7DB0D9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402260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5C1AA8-6359-4C9E-8FF0-B96850E50B4E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3357861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F6CC8F8-5C4D-4381-B15C-404A0C95E999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2693119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D7B79DC-3DE1-433F-AFCE-5A6E112E9BD6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2018104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733FB96-4D83-41EE-BE5F-37975BBA38AF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1340356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77037E-F7A1-4AB1-9A5C-73F922A58FA1}"/>
              </a:ext>
            </a:extLst>
          </p:cNvPr>
          <p:cNvGraphicFramePr>
            <a:graphicFrameLocks noGrp="1"/>
          </p:cNvGraphicFramePr>
          <p:nvPr/>
        </p:nvGraphicFramePr>
        <p:xfrm>
          <a:off x="7355538" y="66260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160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3C1F38-0735-4FD0-993E-EB56A668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</a:p>
        </p:txBody>
      </p:sp>
      <p:pic>
        <p:nvPicPr>
          <p:cNvPr id="1026" name="Picture 2" descr="https://www3.wolframalpha.com/Calculate/MSP/MSP65141eb53e5dd4c67fih00004fbgfd4b310c6ice?MSPStoreType=image/gif&amp;s=53">
            <a:extLst>
              <a:ext uri="{FF2B5EF4-FFF2-40B4-BE49-F238E27FC236}">
                <a16:creationId xmlns:a16="http://schemas.microsoft.com/office/drawing/2014/main" id="{E45C9589-6985-4886-B63D-D9168A2EF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0"/>
          <a:stretch/>
        </p:blipFill>
        <p:spPr bwMode="auto">
          <a:xfrm>
            <a:off x="323528" y="332656"/>
            <a:ext cx="4536504" cy="237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3.wolframalpha.com/Calculate/MSP/MSP65141eb53e5dd4c67fih00004fbgfd4b310c6ice?MSPStoreType=image/gif&amp;s=53">
            <a:extLst>
              <a:ext uri="{FF2B5EF4-FFF2-40B4-BE49-F238E27FC236}">
                <a16:creationId xmlns:a16="http://schemas.microsoft.com/office/drawing/2014/main" id="{872DC050-9B11-4DB7-BC8E-D76D47A8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4" b="3160"/>
          <a:stretch/>
        </p:blipFill>
        <p:spPr bwMode="auto">
          <a:xfrm>
            <a:off x="3238879" y="2996952"/>
            <a:ext cx="5293561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379D-C5E7-46E6-865C-A7FF4321DAD5}"/>
              </a:ext>
            </a:extLst>
          </p:cNvPr>
          <p:cNvSpPr txBox="1"/>
          <p:nvPr/>
        </p:nvSpPr>
        <p:spPr>
          <a:xfrm>
            <a:off x="5048476" y="1260314"/>
            <a:ext cx="354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시에르핀스키</a:t>
            </a:r>
            <a:r>
              <a:rPr lang="ko-KR" altLang="en-US" sz="2800" dirty="0"/>
              <a:t> 삼각형</a:t>
            </a:r>
          </a:p>
        </p:txBody>
      </p:sp>
    </p:spTree>
    <p:extLst>
      <p:ext uri="{BB962C8B-B14F-4D97-AF65-F5344CB8AC3E}">
        <p14:creationId xmlns:p14="http://schemas.microsoft.com/office/powerpoint/2010/main" val="3709378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F660FB-739A-4285-8D2B-282BED38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en-US" altLang="ko-KR" dirty="0"/>
          </a:p>
        </p:txBody>
      </p:sp>
      <p:pic>
        <p:nvPicPr>
          <p:cNvPr id="1026" name="Picture 2" descr="https://www5a.wolframalpha.com/Calculate/MSP/MSP1396011896hiie6875bb9000062a70554dgi8c003?MSPStoreType=image/gif&amp;s=47">
            <a:extLst>
              <a:ext uri="{FF2B5EF4-FFF2-40B4-BE49-F238E27FC236}">
                <a16:creationId xmlns:a16="http://schemas.microsoft.com/office/drawing/2014/main" id="{FF32AC1F-9799-4F78-AF6C-3CFB15048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8" b="3773"/>
          <a:stretch/>
        </p:blipFill>
        <p:spPr bwMode="auto">
          <a:xfrm>
            <a:off x="3856423" y="3706293"/>
            <a:ext cx="4744528" cy="25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2B117-7DB7-43BF-8917-90253DCC6F87}"/>
              </a:ext>
            </a:extLst>
          </p:cNvPr>
          <p:cNvSpPr txBox="1"/>
          <p:nvPr/>
        </p:nvSpPr>
        <p:spPr>
          <a:xfrm>
            <a:off x="5580112" y="321086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&lt;Rule 30&gt;</a:t>
            </a:r>
            <a:endParaRPr lang="ko-KR" altLang="en-US" dirty="0"/>
          </a:p>
        </p:txBody>
      </p:sp>
      <p:pic>
        <p:nvPicPr>
          <p:cNvPr id="1028" name="Picture 4" descr="https://www5a.wolframalpha.com/Calculate/MSP/MSP404710cf4aha1gidfb23000043122394h446b00c?MSPStoreType=image/gif&amp;s=56">
            <a:extLst>
              <a:ext uri="{FF2B5EF4-FFF2-40B4-BE49-F238E27FC236}">
                <a16:creationId xmlns:a16="http://schemas.microsoft.com/office/drawing/2014/main" id="{77437889-2411-46DD-B488-A27A0B377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0301" b="3782"/>
          <a:stretch/>
        </p:blipFill>
        <p:spPr bwMode="auto">
          <a:xfrm>
            <a:off x="251520" y="260648"/>
            <a:ext cx="4536504" cy="26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6EAA2E-8F6A-4944-A01B-3F9BFB25729E}"/>
              </a:ext>
            </a:extLst>
          </p:cNvPr>
          <p:cNvSpPr txBox="1"/>
          <p:nvPr/>
        </p:nvSpPr>
        <p:spPr>
          <a:xfrm>
            <a:off x="1807878" y="296805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&lt;Rule 110&gt;</a:t>
            </a:r>
            <a:endParaRPr lang="ko-KR" altLang="en-US" dirty="0"/>
          </a:p>
        </p:txBody>
      </p:sp>
      <p:pic>
        <p:nvPicPr>
          <p:cNvPr id="1032" name="Picture 8" descr="https://upload.wikimedia.org/wikipedia/commons/thumb/d/d5/Conus_textile_archiepiscopus_001.jpg/220px-Conus_textile_archiepiscopus_001.jpg">
            <a:extLst>
              <a:ext uri="{FF2B5EF4-FFF2-40B4-BE49-F238E27FC236}">
                <a16:creationId xmlns:a16="http://schemas.microsoft.com/office/drawing/2014/main" id="{0C8DD4C5-C889-4A5B-8D89-F9F3D30D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59564" y="-352597"/>
            <a:ext cx="2613286" cy="407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7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123A73-BF54-48EF-AAA5-9BEA3C2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91E5E-5AC8-49B7-A641-593B8F7F8FF2}"/>
              </a:ext>
            </a:extLst>
          </p:cNvPr>
          <p:cNvSpPr txBox="1"/>
          <p:nvPr/>
        </p:nvSpPr>
        <p:spPr>
          <a:xfrm>
            <a:off x="395536" y="2348880"/>
            <a:ext cx="79345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이산적인 환경에서 각 셀들의 초기 상태와 주어진 규칙에 따라 변화하는 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495D13-8417-4F3A-989A-C951249E004A}"/>
              </a:ext>
            </a:extLst>
          </p:cNvPr>
          <p:cNvSpPr/>
          <p:nvPr/>
        </p:nvSpPr>
        <p:spPr>
          <a:xfrm>
            <a:off x="323528" y="3897923"/>
            <a:ext cx="84969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/>
              <a:t>각 셀들의 국소적인 상호작용에 의해 자동적으로 갱신되며 패턴을 도출한다.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6876A2-73BB-4D45-A810-EADEBBF01340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5F1037-449C-4ACA-A340-9CE3EF72D40D}"/>
              </a:ext>
            </a:extLst>
          </p:cNvPr>
          <p:cNvSpPr txBox="1"/>
          <p:nvPr/>
        </p:nvSpPr>
        <p:spPr>
          <a:xfrm>
            <a:off x="467544" y="297224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세포자동자란</a:t>
            </a:r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114ACD-81FE-43E9-BA4F-CA91A585E693}"/>
              </a:ext>
            </a:extLst>
          </p:cNvPr>
          <p:cNvSpPr txBox="1"/>
          <p:nvPr/>
        </p:nvSpPr>
        <p:spPr>
          <a:xfrm>
            <a:off x="395535" y="1404065"/>
            <a:ext cx="7934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세포자동자</a:t>
            </a:r>
            <a:r>
              <a:rPr lang="en-US" altLang="ko-KR" sz="3200" dirty="0"/>
              <a:t>(Cellular Automata, CA)</a:t>
            </a:r>
            <a:endParaRPr lang="ko-KR" altLang="en-US" sz="3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8C3B1E-36BB-4017-9F7E-269E2BA62F4A}"/>
              </a:ext>
            </a:extLst>
          </p:cNvPr>
          <p:cNvSpPr/>
          <p:nvPr/>
        </p:nvSpPr>
        <p:spPr>
          <a:xfrm>
            <a:off x="5940152" y="2348879"/>
            <a:ext cx="1800200" cy="594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CC0D73-B230-46CC-885B-4B4A44150571}"/>
              </a:ext>
            </a:extLst>
          </p:cNvPr>
          <p:cNvSpPr/>
          <p:nvPr/>
        </p:nvSpPr>
        <p:spPr>
          <a:xfrm>
            <a:off x="395535" y="2847420"/>
            <a:ext cx="2306916" cy="594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C564-80E7-4A1C-A0D6-F4DD541B0BB4}"/>
              </a:ext>
            </a:extLst>
          </p:cNvPr>
          <p:cNvSpPr/>
          <p:nvPr/>
        </p:nvSpPr>
        <p:spPr>
          <a:xfrm>
            <a:off x="4067944" y="3897923"/>
            <a:ext cx="1657514" cy="53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35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1DCB1-C06A-4A90-BF33-8D312443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4D637-8648-48A1-80F8-6904A13FE186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1CD39-C514-4F2D-BAB2-BA4559801272}"/>
              </a:ext>
            </a:extLst>
          </p:cNvPr>
          <p:cNvSpPr txBox="1"/>
          <p:nvPr/>
        </p:nvSpPr>
        <p:spPr>
          <a:xfrm>
            <a:off x="467544" y="297224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세포자동자의 예시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738066-51B2-4B46-9C5B-DF772E770F4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2854" y="1412776"/>
          <a:ext cx="5269306" cy="446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758">
                  <a:extLst>
                    <a:ext uri="{9D8B030D-6E8A-4147-A177-3AD203B41FA5}">
                      <a16:colId xmlns:a16="http://schemas.microsoft.com/office/drawing/2014/main" val="3103129278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82534499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373570175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3209989"/>
                    </a:ext>
                  </a:extLst>
                </a:gridCol>
              </a:tblGrid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7065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5395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8353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5657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2593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6DBA179-F1CF-4EF8-8CCE-782DC475D54D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537263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968F126-4822-4B93-B9AC-0D4C3BE9036A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469761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21701F6-778E-49D1-8A16-770D8E7DB0D9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402260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5C1AA8-6359-4C9E-8FF0-B96850E50B4E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3357861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F6CC8F8-5C4D-4381-B15C-404A0C95E999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2693119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D7B79DC-3DE1-433F-AFCE-5A6E112E9BD6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2018104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733FB96-4D83-41EE-BE5F-37975BBA38AF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1340356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77037E-F7A1-4AB1-9A5C-73F922A58FA1}"/>
              </a:ext>
            </a:extLst>
          </p:cNvPr>
          <p:cNvGraphicFramePr>
            <a:graphicFrameLocks noGrp="1"/>
          </p:cNvGraphicFramePr>
          <p:nvPr/>
        </p:nvGraphicFramePr>
        <p:xfrm>
          <a:off x="7355538" y="66260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40E80D-1F11-4646-8600-70A98DCE0A34}"/>
              </a:ext>
            </a:extLst>
          </p:cNvPr>
          <p:cNvSpPr/>
          <p:nvPr/>
        </p:nvSpPr>
        <p:spPr>
          <a:xfrm>
            <a:off x="732904" y="3284984"/>
            <a:ext cx="5269306" cy="707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C97923-DDEB-496B-BBEB-474FFA59160D}"/>
              </a:ext>
            </a:extLst>
          </p:cNvPr>
          <p:cNvSpPr/>
          <p:nvPr/>
        </p:nvSpPr>
        <p:spPr>
          <a:xfrm rot="5400000">
            <a:off x="-298218" y="2856314"/>
            <a:ext cx="1482464" cy="238972"/>
          </a:xfrm>
          <a:prstGeom prst="rightArrow">
            <a:avLst>
              <a:gd name="adj1" fmla="val 37827"/>
              <a:gd name="adj2" fmla="val 479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1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발표영상 아마 최종">
            <a:hlinkClick r:id="" action="ppaction://media"/>
            <a:extLst>
              <a:ext uri="{FF2B5EF4-FFF2-40B4-BE49-F238E27FC236}">
                <a16:creationId xmlns:a16="http://schemas.microsoft.com/office/drawing/2014/main" id="{2CA93342-18BF-49C6-B008-1B925187697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8681" end="0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528" y="692697"/>
            <a:ext cx="8850944" cy="4979092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66A6F9-092F-4903-BF39-39DADEE0B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165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E82702-141A-4BA3-A66A-8EC52C07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B9DA19-3E4E-4D10-889D-F611E975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6672"/>
            <a:ext cx="7344816" cy="4131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98101C-1816-4D8F-8084-3D9B0D97972D}"/>
              </a:ext>
            </a:extLst>
          </p:cNvPr>
          <p:cNvSpPr txBox="1"/>
          <p:nvPr/>
        </p:nvSpPr>
        <p:spPr>
          <a:xfrm>
            <a:off x="1191594" y="4941168"/>
            <a:ext cx="1664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B3/S2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673D3-F2E6-4729-B452-52B909ED6269}"/>
              </a:ext>
            </a:extLst>
          </p:cNvPr>
          <p:cNvSpPr txBox="1"/>
          <p:nvPr/>
        </p:nvSpPr>
        <p:spPr>
          <a:xfrm>
            <a:off x="1187624" y="4941168"/>
            <a:ext cx="7238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B3/S23 -&gt; </a:t>
            </a:r>
            <a:r>
              <a:rPr lang="en-US" altLang="ko-KR" sz="3200" dirty="0"/>
              <a:t>Conway’s Game of Life</a:t>
            </a:r>
            <a:endParaRPr lang="en-US" altLang="ko-KR" sz="4400" dirty="0"/>
          </a:p>
        </p:txBody>
      </p:sp>
      <p:sp>
        <p:nvSpPr>
          <p:cNvPr id="9" name="사각형: 빗면 8">
            <a:extLst>
              <a:ext uri="{FF2B5EF4-FFF2-40B4-BE49-F238E27FC236}">
                <a16:creationId xmlns:a16="http://schemas.microsoft.com/office/drawing/2014/main" id="{7CD17DA7-5259-4CB2-A301-A177C8D69D5F}"/>
              </a:ext>
            </a:extLst>
          </p:cNvPr>
          <p:cNvSpPr/>
          <p:nvPr/>
        </p:nvSpPr>
        <p:spPr>
          <a:xfrm>
            <a:off x="7956376" y="5736912"/>
            <a:ext cx="846662" cy="84666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2BDC2A98-E52B-463B-8277-D64CAB33099A}"/>
              </a:ext>
            </a:extLst>
          </p:cNvPr>
          <p:cNvSpPr txBox="1">
            <a:spLocks/>
          </p:cNvSpPr>
          <p:nvPr/>
        </p:nvSpPr>
        <p:spPr>
          <a:xfrm>
            <a:off x="719572" y="476672"/>
            <a:ext cx="7704856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6000" dirty="0"/>
              <a:t>단방향 암호 알고리즘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123A73-BF54-48EF-AAA5-9BEA3C2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6431A0C9-A982-4E43-AB03-4BA03D499549}"/>
              </a:ext>
            </a:extLst>
          </p:cNvPr>
          <p:cNvSpPr txBox="1">
            <a:spLocks/>
          </p:cNvSpPr>
          <p:nvPr/>
        </p:nvSpPr>
        <p:spPr>
          <a:xfrm>
            <a:off x="1475656" y="2564904"/>
            <a:ext cx="6192688" cy="1584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6000" dirty="0"/>
              <a:t>Cellular Automata</a:t>
            </a:r>
            <a:endParaRPr lang="ko-KR" altLang="en-US" sz="6000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6598C40-960A-4EE8-9F32-8F7A163C11C6}"/>
              </a:ext>
            </a:extLst>
          </p:cNvPr>
          <p:cNvSpPr txBox="1">
            <a:spLocks/>
          </p:cNvSpPr>
          <p:nvPr/>
        </p:nvSpPr>
        <p:spPr>
          <a:xfrm>
            <a:off x="5329511" y="1492501"/>
            <a:ext cx="3240360" cy="79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3600" dirty="0"/>
              <a:t>(</a:t>
            </a:r>
            <a:r>
              <a:rPr lang="ko-KR" altLang="en-US" sz="3600" dirty="0"/>
              <a:t>해시함수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C3849B64-C643-4215-BEF4-24A4F01968D7}"/>
              </a:ext>
            </a:extLst>
          </p:cNvPr>
          <p:cNvSpPr/>
          <p:nvPr/>
        </p:nvSpPr>
        <p:spPr>
          <a:xfrm>
            <a:off x="4114800" y="1700808"/>
            <a:ext cx="914400" cy="914400"/>
          </a:xfrm>
          <a:prstGeom prst="plus">
            <a:avLst>
              <a:gd name="adj" fmla="val 439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D665469-E994-4A22-91AF-CB13B28A7C9A}"/>
              </a:ext>
            </a:extLst>
          </p:cNvPr>
          <p:cNvSpPr/>
          <p:nvPr/>
        </p:nvSpPr>
        <p:spPr>
          <a:xfrm>
            <a:off x="3923928" y="4005064"/>
            <a:ext cx="1249288" cy="7265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F978190D-05F9-4F2C-8EA6-41971FE1FB7C}"/>
              </a:ext>
            </a:extLst>
          </p:cNvPr>
          <p:cNvSpPr txBox="1">
            <a:spLocks/>
          </p:cNvSpPr>
          <p:nvPr/>
        </p:nvSpPr>
        <p:spPr>
          <a:xfrm>
            <a:off x="535786" y="4825768"/>
            <a:ext cx="8212678" cy="79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4000" b="1" dirty="0"/>
              <a:t>A</a:t>
            </a:r>
            <a:r>
              <a:rPr lang="en-US" altLang="ko-KR" sz="4000" dirty="0"/>
              <a:t>utomata </a:t>
            </a:r>
            <a:r>
              <a:rPr lang="en-US" altLang="ko-KR" sz="4000" b="1" dirty="0"/>
              <a:t>H</a:t>
            </a:r>
            <a:r>
              <a:rPr lang="en-US" altLang="ko-KR" sz="4000" dirty="0"/>
              <a:t>ash </a:t>
            </a:r>
            <a:r>
              <a:rPr lang="en-US" altLang="ko-KR" sz="4000" b="1" dirty="0"/>
              <a:t>A</a:t>
            </a:r>
            <a:r>
              <a:rPr lang="en-US" altLang="ko-KR" sz="4000" dirty="0"/>
              <a:t>lgorithm</a:t>
            </a:r>
            <a:endParaRPr lang="ko-KR" altLang="en-US" sz="4000" dirty="0"/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9728F8D7-B9BB-4D08-B849-45B827FC254F}"/>
              </a:ext>
            </a:extLst>
          </p:cNvPr>
          <p:cNvSpPr txBox="1">
            <a:spLocks/>
          </p:cNvSpPr>
          <p:nvPr/>
        </p:nvSpPr>
        <p:spPr>
          <a:xfrm>
            <a:off x="535786" y="5445224"/>
            <a:ext cx="8212678" cy="791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5400" dirty="0"/>
              <a:t>AHA</a:t>
            </a:r>
            <a:endParaRPr lang="ko-KR" altLang="en-US" sz="54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8CE6B1C8-7ABE-4996-92AE-5B36685B7279}"/>
              </a:ext>
            </a:extLst>
          </p:cNvPr>
          <p:cNvSpPr txBox="1">
            <a:spLocks/>
          </p:cNvSpPr>
          <p:nvPr/>
        </p:nvSpPr>
        <p:spPr>
          <a:xfrm>
            <a:off x="4642125" y="3501008"/>
            <a:ext cx="4394371" cy="791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4400" dirty="0"/>
              <a:t>(Conway’s game of life)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7964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123A73-BF54-48EF-AAA5-9BEA3C2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91E5E-5AC8-49B7-A641-593B8F7F8FF2}"/>
              </a:ext>
            </a:extLst>
          </p:cNvPr>
          <p:cNvSpPr txBox="1"/>
          <p:nvPr/>
        </p:nvSpPr>
        <p:spPr>
          <a:xfrm>
            <a:off x="395536" y="2348880"/>
            <a:ext cx="79345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이산적인 환경에서 각 셀들의 초기 상태와 주어진 규칙에 따라 변화하는 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495D13-8417-4F3A-989A-C951249E004A}"/>
              </a:ext>
            </a:extLst>
          </p:cNvPr>
          <p:cNvSpPr/>
          <p:nvPr/>
        </p:nvSpPr>
        <p:spPr>
          <a:xfrm>
            <a:off x="323528" y="3897923"/>
            <a:ext cx="84969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/>
              <a:t>각 셀들의 국소적인 상호작용에 의해 자동적으로 갱신되며 패턴을 도출한다.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6876A2-73BB-4D45-A810-EADEBBF01340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5F1037-449C-4ACA-A340-9CE3EF72D40D}"/>
              </a:ext>
            </a:extLst>
          </p:cNvPr>
          <p:cNvSpPr txBox="1"/>
          <p:nvPr/>
        </p:nvSpPr>
        <p:spPr>
          <a:xfrm>
            <a:off x="467544" y="297224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세포자동자란</a:t>
            </a:r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114ACD-81FE-43E9-BA4F-CA91A585E693}"/>
              </a:ext>
            </a:extLst>
          </p:cNvPr>
          <p:cNvSpPr txBox="1"/>
          <p:nvPr/>
        </p:nvSpPr>
        <p:spPr>
          <a:xfrm>
            <a:off x="395535" y="1404065"/>
            <a:ext cx="7934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세포자동자</a:t>
            </a:r>
            <a:r>
              <a:rPr lang="en-US" altLang="ko-KR" sz="3200" dirty="0"/>
              <a:t>(Cellular Automata, CA)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1471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작동 방식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2699792" y="1196752"/>
            <a:ext cx="3816424" cy="808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원문 입력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3CFB46-21CD-4808-AFAB-F6CBB6690151}"/>
              </a:ext>
            </a:extLst>
          </p:cNvPr>
          <p:cNvSpPr/>
          <p:nvPr/>
        </p:nvSpPr>
        <p:spPr>
          <a:xfrm>
            <a:off x="2699792" y="2188596"/>
            <a:ext cx="3816424" cy="808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격자로 변환</a:t>
            </a:r>
            <a:endParaRPr lang="en-US" altLang="ko-KR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851786D-31D3-4EE2-B3E6-D1C498903CD5}"/>
              </a:ext>
            </a:extLst>
          </p:cNvPr>
          <p:cNvSpPr/>
          <p:nvPr/>
        </p:nvSpPr>
        <p:spPr>
          <a:xfrm>
            <a:off x="2699792" y="3196708"/>
            <a:ext cx="3816424" cy="808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세포자동자 실행</a:t>
            </a:r>
            <a:endParaRPr lang="en-US" altLang="ko-KR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694645B-622F-4757-82AA-335D0798B382}"/>
              </a:ext>
            </a:extLst>
          </p:cNvPr>
          <p:cNvSpPr/>
          <p:nvPr/>
        </p:nvSpPr>
        <p:spPr>
          <a:xfrm>
            <a:off x="2699792" y="4204820"/>
            <a:ext cx="3816424" cy="808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문자로 변환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2C26752-9818-4A63-A8CC-C5ED6B3A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76243"/>
            <a:ext cx="2895600" cy="365125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3548729-1856-40E9-8863-7DD2D9621107}"/>
              </a:ext>
            </a:extLst>
          </p:cNvPr>
          <p:cNvSpPr/>
          <p:nvPr/>
        </p:nvSpPr>
        <p:spPr>
          <a:xfrm>
            <a:off x="2699792" y="5212932"/>
            <a:ext cx="3816424" cy="808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결과 도출</a:t>
            </a:r>
          </a:p>
        </p:txBody>
      </p:sp>
    </p:spTree>
    <p:extLst>
      <p:ext uri="{BB962C8B-B14F-4D97-AF65-F5344CB8AC3E}">
        <p14:creationId xmlns:p14="http://schemas.microsoft.com/office/powerpoint/2010/main" val="167954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원문 입력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CA077A9-C60F-41F1-92D7-BBA4C111215D}"/>
              </a:ext>
            </a:extLst>
          </p:cNvPr>
          <p:cNvSpPr/>
          <p:nvPr/>
        </p:nvSpPr>
        <p:spPr>
          <a:xfrm>
            <a:off x="5220072" y="2628528"/>
            <a:ext cx="3320008" cy="16009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해시함수</a:t>
            </a:r>
            <a:endParaRPr lang="en-US" altLang="ko-KR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AHA</a:t>
            </a:r>
            <a:endParaRPr lang="ko-KR" alt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D0E366CD-6564-4993-B4F2-E3D7F98B4D36}"/>
              </a:ext>
            </a:extLst>
          </p:cNvPr>
          <p:cNvSpPr txBox="1">
            <a:spLocks/>
          </p:cNvSpPr>
          <p:nvPr/>
        </p:nvSpPr>
        <p:spPr>
          <a:xfrm>
            <a:off x="1606958" y="4396878"/>
            <a:ext cx="1349370" cy="760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4000" dirty="0"/>
              <a:t>원문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E13C1C-EF47-40E0-8135-A5666F2A9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46" y="2348880"/>
            <a:ext cx="1349370" cy="182552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AB03153-205C-43E9-861D-D512AA26092E}"/>
              </a:ext>
            </a:extLst>
          </p:cNvPr>
          <p:cNvSpPr/>
          <p:nvPr/>
        </p:nvSpPr>
        <p:spPr>
          <a:xfrm>
            <a:off x="3275856" y="3210844"/>
            <a:ext cx="1944216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8B37F52-7069-4FA0-8D40-7C04A2A563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870" y="2601143"/>
            <a:ext cx="712132" cy="7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격자로 변환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9F3057-4485-416D-AFB2-5E11F2C5E76A}"/>
              </a:ext>
            </a:extLst>
          </p:cNvPr>
          <p:cNvSpPr/>
          <p:nvPr/>
        </p:nvSpPr>
        <p:spPr>
          <a:xfrm>
            <a:off x="755575" y="1340768"/>
            <a:ext cx="8146961" cy="50155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6037E-E108-4BD7-AFF5-B3A3AF8ADC05}"/>
              </a:ext>
            </a:extLst>
          </p:cNvPr>
          <p:cNvSpPr/>
          <p:nvPr/>
        </p:nvSpPr>
        <p:spPr>
          <a:xfrm>
            <a:off x="3635896" y="1366168"/>
            <a:ext cx="1872208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 함수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1800C7EE-7DC2-416B-ACFB-6A74E3812B48}"/>
              </a:ext>
            </a:extLst>
          </p:cNvPr>
          <p:cNvSpPr txBox="1">
            <a:spLocks/>
          </p:cNvSpPr>
          <p:nvPr/>
        </p:nvSpPr>
        <p:spPr>
          <a:xfrm>
            <a:off x="1186136" y="4293096"/>
            <a:ext cx="1349370" cy="760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3600" dirty="0"/>
              <a:t>원문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DB000E-8C73-49BB-B040-A60060EA8E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02645"/>
            <a:ext cx="1349370" cy="18255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E2FC7CF-2A9C-4208-8DA1-5D27729C5CBB}"/>
              </a:ext>
            </a:extLst>
          </p:cNvPr>
          <p:cNvSpPr/>
          <p:nvPr/>
        </p:nvSpPr>
        <p:spPr>
          <a:xfrm>
            <a:off x="241464" y="3315409"/>
            <a:ext cx="944671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9CC4B0-1879-45CE-819F-441B3D490D6A}"/>
              </a:ext>
            </a:extLst>
          </p:cNvPr>
          <p:cNvSpPr/>
          <p:nvPr/>
        </p:nvSpPr>
        <p:spPr>
          <a:xfrm>
            <a:off x="3124200" y="3212976"/>
            <a:ext cx="2023864" cy="7197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92362-6234-4B80-8FD0-E7B113991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3" t="30019" r="24512" b="20625"/>
          <a:stretch/>
        </p:blipFill>
        <p:spPr>
          <a:xfrm>
            <a:off x="5652120" y="1916832"/>
            <a:ext cx="2520280" cy="3384799"/>
          </a:xfrm>
          <a:prstGeom prst="rect">
            <a:avLst/>
          </a:prstGeom>
        </p:spPr>
      </p:pic>
      <p:sp>
        <p:nvSpPr>
          <p:cNvPr id="17" name="내용 개체 틀 6">
            <a:extLst>
              <a:ext uri="{FF2B5EF4-FFF2-40B4-BE49-F238E27FC236}">
                <a16:creationId xmlns:a16="http://schemas.microsoft.com/office/drawing/2014/main" id="{7C21D91D-B296-4EAE-BA52-8A87914CF4D5}"/>
              </a:ext>
            </a:extLst>
          </p:cNvPr>
          <p:cNvSpPr txBox="1">
            <a:spLocks/>
          </p:cNvSpPr>
          <p:nvPr/>
        </p:nvSpPr>
        <p:spPr>
          <a:xfrm>
            <a:off x="6228184" y="5373216"/>
            <a:ext cx="1349370" cy="760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3600" dirty="0"/>
              <a:t>격자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A47FF4AB-DE08-414D-9FCF-4D849268E6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3604" y="1646359"/>
            <a:ext cx="712132" cy="7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격자로 변환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3EBD789-7E8D-4910-8994-2C3CC3E96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61931"/>
              </p:ext>
            </p:extLst>
          </p:nvPr>
        </p:nvGraphicFramePr>
        <p:xfrm>
          <a:off x="533400" y="1268760"/>
          <a:ext cx="8077200" cy="460850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186791443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1950771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67332894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4753088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7894370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10764385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0444566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83029592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90374222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79946866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69560975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57927755"/>
                    </a:ext>
                  </a:extLst>
                </a:gridCol>
              </a:tblGrid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</a:t>
                      </a:r>
                      <a:r>
                        <a:rPr lang="ko-KR" altLang="en-US" sz="1400" u="none" strike="noStrike" dirty="0">
                          <a:effectLst/>
                        </a:rPr>
                        <a:t>진수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</a:rPr>
                        <a:t>진수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문자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</a:t>
                      </a:r>
                      <a:r>
                        <a:rPr lang="ko-KR" altLang="en-US" sz="1400" u="none" strike="noStrike" dirty="0">
                          <a:effectLst/>
                        </a:rPr>
                        <a:t>진수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</a:rPr>
                        <a:t>진수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문자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</a:t>
                      </a:r>
                      <a:r>
                        <a:rPr lang="ko-KR" altLang="en-US" sz="1400" u="none" strike="noStrike" dirty="0">
                          <a:effectLst/>
                        </a:rPr>
                        <a:t>진수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</a:rPr>
                        <a:t>진수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문자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</a:t>
                      </a:r>
                      <a:r>
                        <a:rPr lang="ko-KR" altLang="en-US" sz="1400" u="none" strike="noStrike" dirty="0">
                          <a:effectLst/>
                        </a:rPr>
                        <a:t>진수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</a:rPr>
                        <a:t>진수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문자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051326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000000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010000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100000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110000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19937436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000001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010001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100001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110001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7796190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000010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010010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100010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110010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62185343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000011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010011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j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100011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110011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018025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000100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010100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36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100100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110100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Q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5584351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000101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010101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100101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110101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2555027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000110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010110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38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100110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110110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1382263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000111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010111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39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100111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110111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5494267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001000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011000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101000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111000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24785177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001001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011001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101001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111001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12290980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001010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011010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q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101010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111010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7016774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001011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011011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101011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111011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2187930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001100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011100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101100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60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111100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7621110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001101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011101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101101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61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111101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89862"/>
                  </a:ext>
                </a:extLst>
              </a:tr>
              <a:tr h="27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001110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e</a:t>
                      </a:r>
                      <a:endParaRPr lang="ko-KR" altLang="en-US" sz="1400" dirty="0"/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011110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101110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K</a:t>
                      </a:r>
                      <a:endParaRPr lang="ko-KR" altLang="en-US" sz="1400" dirty="0"/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62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111110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1436051"/>
                  </a:ext>
                </a:extLst>
              </a:tr>
              <a:tr h="2798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001111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f</a:t>
                      </a:r>
                      <a:endParaRPr lang="ko-KR" altLang="en-US" sz="1400" dirty="0"/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011111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101111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L</a:t>
                      </a:r>
                      <a:endParaRPr lang="ko-KR" altLang="en-US" sz="1400" dirty="0"/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111111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41844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5BC419F-9B3D-4C29-BCB1-0534350FA4D3}"/>
              </a:ext>
            </a:extLst>
          </p:cNvPr>
          <p:cNvSpPr txBox="1"/>
          <p:nvPr/>
        </p:nvSpPr>
        <p:spPr>
          <a:xfrm>
            <a:off x="755283" y="6007636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BASE64 </a:t>
            </a:r>
            <a:r>
              <a:rPr lang="ko-KR" altLang="en-US" sz="2000" dirty="0"/>
              <a:t>인코딩</a:t>
            </a:r>
          </a:p>
        </p:txBody>
      </p:sp>
    </p:spTree>
    <p:extLst>
      <p:ext uri="{BB962C8B-B14F-4D97-AF65-F5344CB8AC3E}">
        <p14:creationId xmlns:p14="http://schemas.microsoft.com/office/powerpoint/2010/main" val="3509765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격자로 변환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F5160F-83E3-4603-94BF-BF3E14585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042"/>
          <a:stretch/>
        </p:blipFill>
        <p:spPr>
          <a:xfrm>
            <a:off x="251520" y="1422918"/>
            <a:ext cx="7020780" cy="45130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6C30766-179D-4AA3-B9A9-AAE927804AB1}"/>
              </a:ext>
            </a:extLst>
          </p:cNvPr>
          <p:cNvSpPr/>
          <p:nvPr/>
        </p:nvSpPr>
        <p:spPr>
          <a:xfrm>
            <a:off x="7668344" y="2039312"/>
            <a:ext cx="756084" cy="3650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원문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A9EAAB-A1AC-4E6C-96D2-29F53DC4FAF5}"/>
              </a:ext>
            </a:extLst>
          </p:cNvPr>
          <p:cNvSpPr/>
          <p:nvPr/>
        </p:nvSpPr>
        <p:spPr>
          <a:xfrm>
            <a:off x="7668344" y="2703954"/>
            <a:ext cx="756084" cy="365006"/>
          </a:xfrm>
          <a:prstGeom prst="rect">
            <a:avLst/>
          </a:prstGeom>
          <a:solidFill>
            <a:srgbClr val="FFFF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salt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502A5-245F-4F06-97FB-67F2304CDA6D}"/>
              </a:ext>
            </a:extLst>
          </p:cNvPr>
          <p:cNvSpPr txBox="1"/>
          <p:nvPr/>
        </p:nvSpPr>
        <p:spPr>
          <a:xfrm>
            <a:off x="7426240" y="1112429"/>
            <a:ext cx="149592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원문</a:t>
            </a:r>
            <a:r>
              <a:rPr lang="en-US" altLang="ko-KR" dirty="0"/>
              <a:t>: ABCDE</a:t>
            </a:r>
            <a:br>
              <a:rPr lang="en-US" altLang="ko-KR" dirty="0"/>
            </a:br>
            <a:r>
              <a:rPr lang="en-US" altLang="ko-KR" dirty="0"/>
              <a:t>salt: </a:t>
            </a:r>
            <a:r>
              <a:rPr lang="en-US" altLang="ko-KR" dirty="0" err="1"/>
              <a:t>qwe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369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격자로 변환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9F3057-4485-416D-AFB2-5E11F2C5E76A}"/>
              </a:ext>
            </a:extLst>
          </p:cNvPr>
          <p:cNvSpPr/>
          <p:nvPr/>
        </p:nvSpPr>
        <p:spPr>
          <a:xfrm>
            <a:off x="755575" y="1340768"/>
            <a:ext cx="8146961" cy="50155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6037E-E108-4BD7-AFF5-B3A3AF8ADC05}"/>
              </a:ext>
            </a:extLst>
          </p:cNvPr>
          <p:cNvSpPr/>
          <p:nvPr/>
        </p:nvSpPr>
        <p:spPr>
          <a:xfrm>
            <a:off x="3635896" y="1366168"/>
            <a:ext cx="1872208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 함수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1800C7EE-7DC2-416B-ACFB-6A74E3812B48}"/>
              </a:ext>
            </a:extLst>
          </p:cNvPr>
          <p:cNvSpPr txBox="1">
            <a:spLocks/>
          </p:cNvSpPr>
          <p:nvPr/>
        </p:nvSpPr>
        <p:spPr>
          <a:xfrm>
            <a:off x="1186136" y="4293096"/>
            <a:ext cx="1349370" cy="760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3600" dirty="0"/>
              <a:t>원문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DB000E-8C73-49BB-B040-A60060EA8E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02645"/>
            <a:ext cx="1349370" cy="18255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E2FC7CF-2A9C-4208-8DA1-5D27729C5CBB}"/>
              </a:ext>
            </a:extLst>
          </p:cNvPr>
          <p:cNvSpPr/>
          <p:nvPr/>
        </p:nvSpPr>
        <p:spPr>
          <a:xfrm>
            <a:off x="241464" y="3315409"/>
            <a:ext cx="944671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9CC4B0-1879-45CE-819F-441B3D490D6A}"/>
              </a:ext>
            </a:extLst>
          </p:cNvPr>
          <p:cNvSpPr/>
          <p:nvPr/>
        </p:nvSpPr>
        <p:spPr>
          <a:xfrm>
            <a:off x="3124200" y="3212976"/>
            <a:ext cx="2023864" cy="7197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92362-6234-4B80-8FD0-E7B113991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3" t="30019" r="24512" b="20625"/>
          <a:stretch/>
        </p:blipFill>
        <p:spPr>
          <a:xfrm>
            <a:off x="5652120" y="1916832"/>
            <a:ext cx="2520280" cy="3384799"/>
          </a:xfrm>
          <a:prstGeom prst="rect">
            <a:avLst/>
          </a:prstGeom>
        </p:spPr>
      </p:pic>
      <p:sp>
        <p:nvSpPr>
          <p:cNvPr id="17" name="내용 개체 틀 6">
            <a:extLst>
              <a:ext uri="{FF2B5EF4-FFF2-40B4-BE49-F238E27FC236}">
                <a16:creationId xmlns:a16="http://schemas.microsoft.com/office/drawing/2014/main" id="{7C21D91D-B296-4EAE-BA52-8A87914CF4D5}"/>
              </a:ext>
            </a:extLst>
          </p:cNvPr>
          <p:cNvSpPr txBox="1">
            <a:spLocks/>
          </p:cNvSpPr>
          <p:nvPr/>
        </p:nvSpPr>
        <p:spPr>
          <a:xfrm>
            <a:off x="6228184" y="5373216"/>
            <a:ext cx="1349370" cy="760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3600" dirty="0"/>
              <a:t>격자</a:t>
            </a:r>
          </a:p>
        </p:txBody>
      </p:sp>
    </p:spTree>
    <p:extLst>
      <p:ext uri="{BB962C8B-B14F-4D97-AF65-F5344CB8AC3E}">
        <p14:creationId xmlns:p14="http://schemas.microsoft.com/office/powerpoint/2010/main" val="3328650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세포 자동자 실행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9F3057-4485-416D-AFB2-5E11F2C5E76A}"/>
              </a:ext>
            </a:extLst>
          </p:cNvPr>
          <p:cNvSpPr/>
          <p:nvPr/>
        </p:nvSpPr>
        <p:spPr>
          <a:xfrm>
            <a:off x="251521" y="1340768"/>
            <a:ext cx="8651016" cy="50155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6037E-E108-4BD7-AFF5-B3A3AF8ADC05}"/>
              </a:ext>
            </a:extLst>
          </p:cNvPr>
          <p:cNvSpPr/>
          <p:nvPr/>
        </p:nvSpPr>
        <p:spPr>
          <a:xfrm>
            <a:off x="3635896" y="1366168"/>
            <a:ext cx="1872208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92362-6234-4B80-8FD0-E7B113991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3" t="30019" r="24512" b="20625"/>
          <a:stretch/>
        </p:blipFill>
        <p:spPr>
          <a:xfrm>
            <a:off x="6245940" y="2492896"/>
            <a:ext cx="1769337" cy="237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2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4.07407E-6 L -0.2665 -0.0462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72D564-0FE2-4D91-AD9E-5002EBEBE3B1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CC2AA-0991-4FFE-95EE-C6B06EC0632A}"/>
              </a:ext>
            </a:extLst>
          </p:cNvPr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CFE76E5-2F92-4EDD-BDBF-6DF38E30FA44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세포 자동자 실행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pic>
        <p:nvPicPr>
          <p:cNvPr id="8" name="세포 자동자(4.7s)">
            <a:hlinkClick r:id="" action="ppaction://media"/>
            <a:extLst>
              <a:ext uri="{FF2B5EF4-FFF2-40B4-BE49-F238E27FC236}">
                <a16:creationId xmlns:a16="http://schemas.microsoft.com/office/drawing/2014/main" id="{CA1D5668-8240-4C02-850A-9619E879167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9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" y="845590"/>
            <a:ext cx="8927976" cy="50219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1BF50D-D38C-4B8D-A853-B7F4DE09E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6574"/>
            <a:ext cx="8927976" cy="5021987"/>
          </a:xfrm>
          <a:prstGeom prst="rect">
            <a:avLst/>
          </a:prstGeom>
          <a:noFill/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9602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문자로 변환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9F3057-4485-416D-AFB2-5E11F2C5E76A}"/>
              </a:ext>
            </a:extLst>
          </p:cNvPr>
          <p:cNvSpPr/>
          <p:nvPr/>
        </p:nvSpPr>
        <p:spPr>
          <a:xfrm>
            <a:off x="189038" y="1340768"/>
            <a:ext cx="8785508" cy="50155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6037E-E108-4BD7-AFF5-B3A3AF8ADC05}"/>
              </a:ext>
            </a:extLst>
          </p:cNvPr>
          <p:cNvSpPr/>
          <p:nvPr/>
        </p:nvSpPr>
        <p:spPr>
          <a:xfrm>
            <a:off x="3635896" y="1366168"/>
            <a:ext cx="1872208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 함수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6A35E-90E6-4CFD-915F-96604A16C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0" t="23106" r="24688" b="11314"/>
          <a:stretch/>
        </p:blipFill>
        <p:spPr>
          <a:xfrm>
            <a:off x="3797668" y="2178229"/>
            <a:ext cx="1771165" cy="237626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45C5283-B3EF-495D-AB1C-54B9E809A773}"/>
              </a:ext>
            </a:extLst>
          </p:cNvPr>
          <p:cNvSpPr/>
          <p:nvPr/>
        </p:nvSpPr>
        <p:spPr>
          <a:xfrm>
            <a:off x="3995936" y="3501008"/>
            <a:ext cx="1483133" cy="7920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03661-055F-4698-A269-F2969BAD589F}"/>
              </a:ext>
            </a:extLst>
          </p:cNvPr>
          <p:cNvSpPr/>
          <p:nvPr/>
        </p:nvSpPr>
        <p:spPr>
          <a:xfrm>
            <a:off x="5994164" y="3284984"/>
            <a:ext cx="2782144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DFS168AFF59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690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6 -7.40741E-7 L -0.24045 0.07639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792A01-CB82-4C6C-A016-2DEF4D8E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07D91-0CF8-4419-A4D2-B7BD9F46D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177504"/>
            <a:ext cx="7632848" cy="4987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578E1-D86A-4F4F-A784-BFAFB916B2FF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2D213-F9A4-4C8E-A43B-2D37EA4C88A6}"/>
              </a:ext>
            </a:extLst>
          </p:cNvPr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1A2E3A-86DF-4269-B9AB-A4A142117528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문자로 변환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657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1DCB1-C06A-4A90-BF33-8D312443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4D637-8648-48A1-80F8-6904A13FE186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1CD39-C514-4F2D-BAB2-BA4559801272}"/>
              </a:ext>
            </a:extLst>
          </p:cNvPr>
          <p:cNvSpPr txBox="1"/>
          <p:nvPr/>
        </p:nvSpPr>
        <p:spPr>
          <a:xfrm>
            <a:off x="467544" y="297224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세포자동자의 예시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738066-51B2-4B46-9C5B-DF772E77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46307"/>
              </p:ext>
            </p:extLst>
          </p:nvPr>
        </p:nvGraphicFramePr>
        <p:xfrm>
          <a:off x="526830" y="1412776"/>
          <a:ext cx="5269306" cy="446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758">
                  <a:extLst>
                    <a:ext uri="{9D8B030D-6E8A-4147-A177-3AD203B41FA5}">
                      <a16:colId xmlns:a16="http://schemas.microsoft.com/office/drawing/2014/main" val="3103129278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82534499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373570175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3209989"/>
                    </a:ext>
                  </a:extLst>
                </a:gridCol>
              </a:tblGrid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7065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5395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8353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5657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2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88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297224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AHA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메커니즘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9ABCB-D584-42A0-A282-DBCDE6C3D396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결과 도출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8090-3111-4C3A-A2A0-C6EF3180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9F3057-4485-416D-AFB2-5E11F2C5E76A}"/>
              </a:ext>
            </a:extLst>
          </p:cNvPr>
          <p:cNvSpPr/>
          <p:nvPr/>
        </p:nvSpPr>
        <p:spPr>
          <a:xfrm>
            <a:off x="189038" y="1340768"/>
            <a:ext cx="4743002" cy="50155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6037E-E108-4BD7-AFF5-B3A3AF8ADC05}"/>
              </a:ext>
            </a:extLst>
          </p:cNvPr>
          <p:cNvSpPr/>
          <p:nvPr/>
        </p:nvSpPr>
        <p:spPr>
          <a:xfrm>
            <a:off x="1624435" y="1387984"/>
            <a:ext cx="1872208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 함수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08413-9854-4684-AA30-395FE4146B35}"/>
              </a:ext>
            </a:extLst>
          </p:cNvPr>
          <p:cNvSpPr txBox="1"/>
          <p:nvPr/>
        </p:nvSpPr>
        <p:spPr>
          <a:xfrm>
            <a:off x="6523856" y="4500409"/>
            <a:ext cx="157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해시 값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C64CD85-CEFF-4C49-ACDB-6706B3568231}"/>
              </a:ext>
            </a:extLst>
          </p:cNvPr>
          <p:cNvSpPr/>
          <p:nvPr/>
        </p:nvSpPr>
        <p:spPr>
          <a:xfrm>
            <a:off x="4190473" y="3429248"/>
            <a:ext cx="1483133" cy="7920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03661-055F-4698-A269-F2969BAD589F}"/>
              </a:ext>
            </a:extLst>
          </p:cNvPr>
          <p:cNvSpPr/>
          <p:nvPr/>
        </p:nvSpPr>
        <p:spPr>
          <a:xfrm>
            <a:off x="827584" y="3249228"/>
            <a:ext cx="2782144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DFS168AFF59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7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0.55678 -0.0053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3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17DEBD-9228-4BF0-B07D-FFCAA80B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EFEAC7-FBE6-4A89-BC39-2809FE3ED433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B6C01-C030-4AD7-877F-405C2B4FC731}"/>
              </a:ext>
            </a:extLst>
          </p:cNvPr>
          <p:cNvSpPr txBox="1"/>
          <p:nvPr/>
        </p:nvSpPr>
        <p:spPr>
          <a:xfrm>
            <a:off x="467544" y="297224"/>
            <a:ext cx="2462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Torus Metrix 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도입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7" name="Picture 2" descr="지구가 도넛 모양이라면 어떤 일이? ">
            <a:extLst>
              <a:ext uri="{FF2B5EF4-FFF2-40B4-BE49-F238E27FC236}">
                <a16:creationId xmlns:a16="http://schemas.microsoft.com/office/drawing/2014/main" id="{B3B584F5-4723-4F94-871B-4A2044A40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7901" r="4152" b="6957"/>
          <a:stretch/>
        </p:blipFill>
        <p:spPr bwMode="auto">
          <a:xfrm>
            <a:off x="4932040" y="799790"/>
            <a:ext cx="3594410" cy="2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16630-0D66-40DD-A656-6362E2EF99D6}"/>
              </a:ext>
            </a:extLst>
          </p:cNvPr>
          <p:cNvSpPr txBox="1"/>
          <p:nvPr/>
        </p:nvSpPr>
        <p:spPr>
          <a:xfrm>
            <a:off x="4427984" y="3616385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/>
              <a:t>Metrix</a:t>
            </a:r>
            <a:r>
              <a:rPr lang="ko-KR" altLang="en-US" sz="2800" dirty="0"/>
              <a:t>의 크기를 고정하여 해시함수의 길이가 변하지 않게 함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2D21C6-4F94-4213-9633-B6C1C8D781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0" t="23106" r="24688" b="11314"/>
          <a:stretch/>
        </p:blipFill>
        <p:spPr>
          <a:xfrm>
            <a:off x="954990" y="1633105"/>
            <a:ext cx="3052052" cy="40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17DEBD-9228-4BF0-B07D-FFCAA80B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EFEAC7-FBE6-4A89-BC39-2809FE3ED433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B6C01-C030-4AD7-877F-405C2B4FC731}"/>
              </a:ext>
            </a:extLst>
          </p:cNvPr>
          <p:cNvSpPr txBox="1"/>
          <p:nvPr/>
        </p:nvSpPr>
        <p:spPr>
          <a:xfrm>
            <a:off x="467544" y="297224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개선된 </a:t>
            </a:r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Rule </a:t>
            </a:r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도입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9" name="Desktop 2018.08.19 - 22.29.39.01_Trim">
            <a:hlinkClick r:id="" action="ppaction://media"/>
            <a:extLst>
              <a:ext uri="{FF2B5EF4-FFF2-40B4-BE49-F238E27FC236}">
                <a16:creationId xmlns:a16="http://schemas.microsoft.com/office/drawing/2014/main" id="{BDFE313D-5000-4C07-B4A3-AED5841D93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9" end="1185.2083"/>
                </p14:media>
              </p:ext>
            </p:extLst>
          </p:nvPr>
        </p:nvPicPr>
        <p:blipFill rotWithShape="1">
          <a:blip r:embed="rId5"/>
          <a:srcRect l="28410" t="15957" r="18551" b="14412"/>
          <a:stretch>
            <a:fillRect/>
          </a:stretch>
        </p:blipFill>
        <p:spPr>
          <a:xfrm>
            <a:off x="1986393" y="1519628"/>
            <a:ext cx="5171214" cy="38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3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F673D3-F2E6-4729-B452-52B909ED6269}"/>
              </a:ext>
            </a:extLst>
          </p:cNvPr>
          <p:cNvSpPr txBox="1"/>
          <p:nvPr/>
        </p:nvSpPr>
        <p:spPr>
          <a:xfrm>
            <a:off x="952868" y="4869160"/>
            <a:ext cx="7238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B3/S23 -&gt; </a:t>
            </a:r>
            <a:r>
              <a:rPr lang="en-US" altLang="ko-KR" sz="3200" dirty="0"/>
              <a:t>Conway’s Game of Life</a:t>
            </a:r>
            <a:endParaRPr lang="en-US" altLang="ko-KR" sz="44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E82702-141A-4BA3-A66A-8EC52C07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B9DA19-3E4E-4D10-889D-F611E975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6672"/>
            <a:ext cx="7344816" cy="4131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65EC4-5AD4-4952-A682-02FEC51281BB}"/>
              </a:ext>
            </a:extLst>
          </p:cNvPr>
          <p:cNvSpPr txBox="1"/>
          <p:nvPr/>
        </p:nvSpPr>
        <p:spPr>
          <a:xfrm>
            <a:off x="971600" y="4869160"/>
            <a:ext cx="6729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B???/S??? -&gt; </a:t>
            </a:r>
            <a:r>
              <a:rPr lang="en-US" altLang="ko-KR" sz="3600" dirty="0"/>
              <a:t>enhanced Rule</a:t>
            </a:r>
          </a:p>
        </p:txBody>
      </p:sp>
    </p:spTree>
    <p:extLst>
      <p:ext uri="{BB962C8B-B14F-4D97-AF65-F5344CB8AC3E}">
        <p14:creationId xmlns:p14="http://schemas.microsoft.com/office/powerpoint/2010/main" val="417782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39762"/>
            <a:ext cx="2895600" cy="381713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6A351C-49BB-48F0-A32B-062527847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365643"/>
              </p:ext>
            </p:extLst>
          </p:nvPr>
        </p:nvGraphicFramePr>
        <p:xfrm>
          <a:off x="739210" y="692696"/>
          <a:ext cx="7505199" cy="525894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528534">
                  <a:extLst>
                    <a:ext uri="{9D8B030D-6E8A-4147-A177-3AD203B41FA5}">
                      <a16:colId xmlns:a16="http://schemas.microsoft.com/office/drawing/2014/main" val="3928500121"/>
                    </a:ext>
                  </a:extLst>
                </a:gridCol>
                <a:gridCol w="1195333">
                  <a:extLst>
                    <a:ext uri="{9D8B030D-6E8A-4147-A177-3AD203B41FA5}">
                      <a16:colId xmlns:a16="http://schemas.microsoft.com/office/drawing/2014/main" val="2516591113"/>
                    </a:ext>
                  </a:extLst>
                </a:gridCol>
                <a:gridCol w="1195333">
                  <a:extLst>
                    <a:ext uri="{9D8B030D-6E8A-4147-A177-3AD203B41FA5}">
                      <a16:colId xmlns:a16="http://schemas.microsoft.com/office/drawing/2014/main" val="3847308217"/>
                    </a:ext>
                  </a:extLst>
                </a:gridCol>
                <a:gridCol w="1195333">
                  <a:extLst>
                    <a:ext uri="{9D8B030D-6E8A-4147-A177-3AD203B41FA5}">
                      <a16:colId xmlns:a16="http://schemas.microsoft.com/office/drawing/2014/main" val="1435487971"/>
                    </a:ext>
                  </a:extLst>
                </a:gridCol>
                <a:gridCol w="1195333">
                  <a:extLst>
                    <a:ext uri="{9D8B030D-6E8A-4147-A177-3AD203B41FA5}">
                      <a16:colId xmlns:a16="http://schemas.microsoft.com/office/drawing/2014/main" val="4286280878"/>
                    </a:ext>
                  </a:extLst>
                </a:gridCol>
                <a:gridCol w="1195333">
                  <a:extLst>
                    <a:ext uri="{9D8B030D-6E8A-4147-A177-3AD203B41FA5}">
                      <a16:colId xmlns:a16="http://schemas.microsoft.com/office/drawing/2014/main" val="408702822"/>
                    </a:ext>
                  </a:extLst>
                </a:gridCol>
              </a:tblGrid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kern="100" dirty="0">
                          <a:effectLst/>
                        </a:rPr>
                        <a:t>세포자동자 </a:t>
                      </a:r>
                      <a:r>
                        <a:rPr lang="ko-KR" sz="1300" kern="100" dirty="0">
                          <a:effectLst/>
                        </a:rPr>
                        <a:t>규칙</a:t>
                      </a:r>
                      <a:endParaRPr lang="en-US" altLang="ko-KR" sz="13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>
                          <a:effectLst/>
                        </a:rPr>
                        <a:t>(B/S)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수렴 저항성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규칙 저항성</a:t>
                      </a:r>
                      <a:endParaRPr lang="en-US" altLang="ko-KR" sz="13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(x4)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 err="1">
                          <a:effectLst/>
                        </a:rPr>
                        <a:t>개체수</a:t>
                      </a:r>
                      <a:r>
                        <a:rPr lang="ko-KR" sz="1300" kern="100" dirty="0">
                          <a:effectLst/>
                        </a:rPr>
                        <a:t> 편차</a:t>
                      </a:r>
                      <a:endParaRPr lang="en-US" altLang="ko-KR" sz="13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(x3)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평균 근방</a:t>
                      </a:r>
                      <a:endParaRPr lang="en-US" altLang="ko-KR" sz="13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(x1)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점수 합계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670152755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/>
                        <a:t>2/3</a:t>
                      </a:r>
                      <a:endParaRPr lang="ko-KR" altLang="en-US" sz="1300" dirty="0"/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300" dirty="0"/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300" dirty="0"/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2663154845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1/1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O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174532703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1237/157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O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24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4167274313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1357/57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20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063977956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16/24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2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964270214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14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995491017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2/23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X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>
                          <a:effectLst/>
                        </a:rPr>
                        <a:t>X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799688138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X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>
                          <a:effectLst/>
                        </a:rPr>
                        <a:t>X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712449875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2/4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2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3036261471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2/12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2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2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19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810350977"/>
                  </a:ext>
                </a:extLst>
              </a:tr>
              <a:tr h="4382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2/235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X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>
                          <a:effectLst/>
                        </a:rPr>
                        <a:t>X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530" marR="84530" marT="0" marB="0" anchor="ctr"/>
                </a:tc>
                <a:extLst>
                  <a:ext uri="{0D108BD9-81ED-4DB2-BD59-A6C34878D82A}">
                    <a16:rowId xmlns:a16="http://schemas.microsoft.com/office/drawing/2014/main" val="118858340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F5096B-710E-4778-B6D7-4AD0287621BE}"/>
              </a:ext>
            </a:extLst>
          </p:cNvPr>
          <p:cNvSpPr/>
          <p:nvPr/>
        </p:nvSpPr>
        <p:spPr>
          <a:xfrm>
            <a:off x="739210" y="1988840"/>
            <a:ext cx="7449557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CD93C8-BEB0-493A-845D-7ED4DFEA532F}"/>
              </a:ext>
            </a:extLst>
          </p:cNvPr>
          <p:cNvSpPr/>
          <p:nvPr/>
        </p:nvSpPr>
        <p:spPr>
          <a:xfrm>
            <a:off x="2314680" y="3429000"/>
            <a:ext cx="4514640" cy="217700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해시함수</a:t>
            </a:r>
            <a:endParaRPr lang="en-US" altLang="ko-KR"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AHA</a:t>
            </a:r>
            <a:endParaRPr lang="ko-KR" altLang="en-US"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131DD2E-823D-43F1-8A9D-404E6C978F09}"/>
              </a:ext>
            </a:extLst>
          </p:cNvPr>
          <p:cNvSpPr/>
          <p:nvPr/>
        </p:nvSpPr>
        <p:spPr>
          <a:xfrm>
            <a:off x="4355976" y="2420888"/>
            <a:ext cx="432048" cy="1008112"/>
          </a:xfrm>
          <a:prstGeom prst="downArrow">
            <a:avLst>
              <a:gd name="adj1" fmla="val 45850"/>
              <a:gd name="adj2" fmla="val 831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4FE173-BB82-490C-8248-E426B3B5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6430A5-5EA2-4C9C-AA80-F03CE147FE3C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FA03B-927E-4F79-B667-C8FDBE4D6BFF}"/>
              </a:ext>
            </a:extLst>
          </p:cNvPr>
          <p:cNvSpPr txBox="1"/>
          <p:nvPr/>
        </p:nvSpPr>
        <p:spPr>
          <a:xfrm>
            <a:off x="467544" y="297224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성능 확인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09CD4-4BCE-4F7F-9927-1F8600DF19BB}"/>
              </a:ext>
            </a:extLst>
          </p:cNvPr>
          <p:cNvSpPr txBox="1"/>
          <p:nvPr/>
        </p:nvSpPr>
        <p:spPr>
          <a:xfrm>
            <a:off x="971600" y="2809993"/>
            <a:ext cx="7388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</a:t>
            </a:r>
            <a:r>
              <a:rPr lang="ko-KR" altLang="en-US" sz="3600" dirty="0"/>
              <a:t>가지 사례만으로 해시함수 테스트</a:t>
            </a:r>
          </a:p>
        </p:txBody>
      </p:sp>
    </p:spTree>
    <p:extLst>
      <p:ext uri="{BB962C8B-B14F-4D97-AF65-F5344CB8AC3E}">
        <p14:creationId xmlns:p14="http://schemas.microsoft.com/office/powerpoint/2010/main" val="4162998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4FE173-BB82-490C-8248-E426B3B5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6430A5-5EA2-4C9C-AA80-F03CE147FE3C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FA03B-927E-4F79-B667-C8FDBE4D6BFF}"/>
              </a:ext>
            </a:extLst>
          </p:cNvPr>
          <p:cNvSpPr txBox="1"/>
          <p:nvPr/>
        </p:nvSpPr>
        <p:spPr>
          <a:xfrm>
            <a:off x="467544" y="297224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알고리즘 설정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E95746-31CC-45EC-B627-BEE246147239}"/>
              </a:ext>
            </a:extLst>
          </p:cNvPr>
          <p:cNvSpPr/>
          <p:nvPr/>
        </p:nvSpPr>
        <p:spPr>
          <a:xfrm>
            <a:off x="611560" y="2276872"/>
            <a:ext cx="77494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/>
              <a:t>Max I</a:t>
            </a:r>
            <a:r>
              <a:rPr lang="ko-KR" altLang="en-US" sz="3000" dirty="0" err="1"/>
              <a:t>nput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length</a:t>
            </a:r>
            <a:r>
              <a:rPr lang="ko-KR" altLang="en-US" sz="3000" dirty="0"/>
              <a:t> : 96 </a:t>
            </a:r>
            <a:r>
              <a:rPr lang="ko-KR" altLang="en-US" sz="3000" dirty="0" err="1"/>
              <a:t>characters</a:t>
            </a:r>
            <a:r>
              <a:rPr lang="ko-KR" altLang="en-US" sz="3000" dirty="0"/>
              <a:t> </a:t>
            </a:r>
            <a:r>
              <a:rPr lang="en-US" altLang="ko-KR" sz="3000" dirty="0"/>
              <a:t>(576 bits)</a:t>
            </a:r>
            <a:endParaRPr lang="ko-KR" altLang="en-US" sz="3000" dirty="0"/>
          </a:p>
          <a:p>
            <a:r>
              <a:rPr lang="en-US" altLang="ko-KR" sz="3000" dirty="0"/>
              <a:t>Max </a:t>
            </a:r>
            <a:r>
              <a:rPr lang="ko-KR" altLang="en-US" sz="3000" dirty="0" err="1"/>
              <a:t>salt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length</a:t>
            </a:r>
            <a:r>
              <a:rPr lang="ko-KR" altLang="en-US" sz="3000" dirty="0"/>
              <a:t> : </a:t>
            </a:r>
            <a:r>
              <a:rPr lang="en-US" altLang="ko-KR" sz="3000" dirty="0"/>
              <a:t>32</a:t>
            </a:r>
            <a:r>
              <a:rPr lang="ko-KR" altLang="en-US" sz="3000" dirty="0"/>
              <a:t> </a:t>
            </a:r>
            <a:r>
              <a:rPr lang="ko-KR" altLang="en-US" sz="3000" dirty="0" err="1"/>
              <a:t>characters</a:t>
            </a:r>
            <a:r>
              <a:rPr lang="ko-KR" altLang="en-US" sz="3000" dirty="0"/>
              <a:t> </a:t>
            </a:r>
            <a:r>
              <a:rPr lang="en-US" altLang="ko-KR" sz="3000" dirty="0"/>
              <a:t>(192 bits)</a:t>
            </a:r>
            <a:endParaRPr lang="ko-KR" altLang="en-US" sz="3000" dirty="0"/>
          </a:p>
          <a:p>
            <a:r>
              <a:rPr lang="ko-KR" altLang="en-US" sz="3000" dirty="0" err="1"/>
              <a:t>hash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size</a:t>
            </a:r>
            <a:r>
              <a:rPr lang="ko-KR" altLang="en-US" sz="3000" dirty="0"/>
              <a:t> : 128 </a:t>
            </a:r>
            <a:r>
              <a:rPr lang="ko-KR" altLang="en-US" sz="3000" dirty="0" err="1"/>
              <a:t>characters</a:t>
            </a:r>
            <a:endParaRPr lang="en-US" altLang="ko-KR" sz="3000" dirty="0"/>
          </a:p>
          <a:p>
            <a:r>
              <a:rPr lang="ko-KR" altLang="en-US" sz="3000" dirty="0"/>
              <a:t>PLAYTIME = 100</a:t>
            </a:r>
          </a:p>
        </p:txBody>
      </p:sp>
    </p:spTree>
    <p:extLst>
      <p:ext uri="{BB962C8B-B14F-4D97-AF65-F5344CB8AC3E}">
        <p14:creationId xmlns:p14="http://schemas.microsoft.com/office/powerpoint/2010/main" val="1988519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67544" y="1351309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600" dirty="0"/>
              <a:t>&lt;</a:t>
            </a:r>
            <a:r>
              <a:rPr lang="ko-KR" altLang="en-US" sz="3600" dirty="0"/>
              <a:t>대조군</a:t>
            </a:r>
            <a:r>
              <a:rPr lang="en-US" altLang="ko-KR" sz="3600" dirty="0"/>
              <a:t>&gt; </a:t>
            </a:r>
          </a:p>
          <a:p>
            <a:pPr marL="0" indent="0">
              <a:buNone/>
            </a:pPr>
            <a:r>
              <a:rPr lang="en-US" altLang="ko-KR" sz="3600" dirty="0"/>
              <a:t>Input: </a:t>
            </a:r>
            <a:r>
              <a:rPr lang="en-US" altLang="ko-KR" sz="3600" dirty="0" err="1"/>
              <a:t>KyungpookNationalUniversity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Salt: </a:t>
            </a:r>
            <a:r>
              <a:rPr lang="en-US" altLang="ko-KR" sz="3600" dirty="0" err="1"/>
              <a:t>ComputerScience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PLAYTIME: 100</a:t>
            </a:r>
            <a:endParaRPr lang="ko-KR" altLang="en-US" sz="36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4C8EC-5AC9-4E4F-9020-E01327962C0F}"/>
              </a:ext>
            </a:extLst>
          </p:cNvPr>
          <p:cNvSpPr txBox="1"/>
          <p:nvPr/>
        </p:nvSpPr>
        <p:spPr>
          <a:xfrm>
            <a:off x="539552" y="4572417"/>
            <a:ext cx="6072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Input, Salt, PLAYTIME</a:t>
            </a:r>
            <a:r>
              <a:rPr lang="ko-KR" altLang="en-US" sz="3200" dirty="0"/>
              <a:t> 각각 변화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986A72-C375-4349-BDB8-481A215E53FA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B786E-45DF-485B-8611-4424353D855E}"/>
              </a:ext>
            </a:extLst>
          </p:cNvPr>
          <p:cNvSpPr txBox="1"/>
          <p:nvPr/>
        </p:nvSpPr>
        <p:spPr>
          <a:xfrm>
            <a:off x="467544" y="297224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성능 확인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2471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A3A900-C47D-4E0D-B58E-75B53155C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834"/>
          <a:stretch/>
        </p:blipFill>
        <p:spPr>
          <a:xfrm>
            <a:off x="531967" y="1180509"/>
            <a:ext cx="8080065" cy="193562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28EE0B-CECC-449E-B57C-627503E45A17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A67B7-B1AC-477F-9E10-48B5AF6E5E53}"/>
              </a:ext>
            </a:extLst>
          </p:cNvPr>
          <p:cNvSpPr txBox="1"/>
          <p:nvPr/>
        </p:nvSpPr>
        <p:spPr>
          <a:xfrm>
            <a:off x="467544" y="297224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성능 확인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4268ABE-8992-4BC0-9894-F4CF77B152A8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대조군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03C9E4-8186-4B4D-BC01-CCE66905BF00}"/>
              </a:ext>
            </a:extLst>
          </p:cNvPr>
          <p:cNvSpPr/>
          <p:nvPr/>
        </p:nvSpPr>
        <p:spPr>
          <a:xfrm>
            <a:off x="395536" y="3895888"/>
            <a:ext cx="38023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HrXJUZZHO+g1G4rXc0P6H20mxIS9hgqexM4bas34AegG8ieb+Yja+/4mWWab4mgaTeaz/GkX7Xr40dZGgAD5idODJe94n7LOp6rBpXx4/</a:t>
            </a:r>
            <a:r>
              <a:rPr lang="ko-KR" altLang="en-US" dirty="0" err="1">
                <a:latin typeface="Consolas" panose="020B0609020204030204" pitchFamily="49" charset="0"/>
              </a:rPr>
              <a:t>GVq</a:t>
            </a:r>
            <a:r>
              <a:rPr lang="ko-KR" altLang="en-US" dirty="0">
                <a:latin typeface="Consolas" panose="020B0609020204030204" pitchFamily="49" charset="0"/>
              </a:rPr>
              <a:t>+/gx8zYeZByCuAWWDtb/</a:t>
            </a:r>
          </a:p>
        </p:txBody>
      </p:sp>
    </p:spTree>
    <p:extLst>
      <p:ext uri="{BB962C8B-B14F-4D97-AF65-F5344CB8AC3E}">
        <p14:creationId xmlns:p14="http://schemas.microsoft.com/office/powerpoint/2010/main" val="403786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8B504B2-CA26-47A5-90B7-AABDEEF39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53"/>
          <a:stretch/>
        </p:blipFill>
        <p:spPr>
          <a:xfrm>
            <a:off x="531966" y="1180509"/>
            <a:ext cx="8080065" cy="19297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28EE0B-CECC-449E-B57C-627503E45A17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A67B7-B1AC-477F-9E10-48B5AF6E5E53}"/>
              </a:ext>
            </a:extLst>
          </p:cNvPr>
          <p:cNvSpPr txBox="1"/>
          <p:nvPr/>
        </p:nvSpPr>
        <p:spPr>
          <a:xfrm>
            <a:off x="467544" y="297224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성능 확인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4268ABE-8992-4BC0-9894-F4CF77B152A8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Input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변화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2E27B-24ED-4C66-B7EF-6716C3A7630B}"/>
              </a:ext>
            </a:extLst>
          </p:cNvPr>
          <p:cNvSpPr/>
          <p:nvPr/>
        </p:nvSpPr>
        <p:spPr>
          <a:xfrm>
            <a:off x="395536" y="3895888"/>
            <a:ext cx="38023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HrXJUZZHO+g1G4rXc0P6H20mxIS9hgqexM4bas34AegG8ieb+Yja+/4mWWab4mgaTeaz/GkX7Xr40dZGgAD5idODJe94n7LOp6rBpXx4/</a:t>
            </a:r>
            <a:r>
              <a:rPr lang="ko-KR" altLang="en-US" dirty="0" err="1">
                <a:latin typeface="Consolas" panose="020B0609020204030204" pitchFamily="49" charset="0"/>
              </a:rPr>
              <a:t>GVq</a:t>
            </a:r>
            <a:r>
              <a:rPr lang="ko-KR" altLang="en-US" dirty="0">
                <a:latin typeface="Consolas" panose="020B0609020204030204" pitchFamily="49" charset="0"/>
              </a:rPr>
              <a:t>+/gx8zYeZByCuAWWDtb/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2D029F-55BD-4B2B-993B-F30E7CB48A6E}"/>
              </a:ext>
            </a:extLst>
          </p:cNvPr>
          <p:cNvSpPr/>
          <p:nvPr/>
        </p:nvSpPr>
        <p:spPr>
          <a:xfrm>
            <a:off x="4582746" y="3863181"/>
            <a:ext cx="38023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i6au/</a:t>
            </a:r>
            <a:r>
              <a:rPr lang="en-US" altLang="ko-KR" dirty="0" err="1">
                <a:latin typeface="Consolas" panose="020B0609020204030204" pitchFamily="49" charset="0"/>
              </a:rPr>
              <a:t>hice+enV</a:t>
            </a:r>
            <a:r>
              <a:rPr lang="en-US" altLang="ko-KR" dirty="0">
                <a:latin typeface="Consolas" panose="020B0609020204030204" pitchFamily="49" charset="0"/>
              </a:rPr>
              <a:t>/uhoJgGFZ2mczZiHXQdaetzyslJAWm3bGZZeeYXarWr6pG1aM60Wxj05Ht20dhD5IQi9xlxyN7J4aM7ws1s6IDrWLSWGoA4SF4qC+aymml4zuH8/</a:t>
            </a:r>
            <a:r>
              <a:rPr lang="en-US" altLang="ko-KR" dirty="0" err="1">
                <a:latin typeface="Consolas" panose="020B0609020204030204" pitchFamily="49" charset="0"/>
              </a:rPr>
              <a:t>aKp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6B3C6E-C1F1-46B6-876D-659A7A4087E3}"/>
              </a:ext>
            </a:extLst>
          </p:cNvPr>
          <p:cNvSpPr txBox="1"/>
          <p:nvPr/>
        </p:nvSpPr>
        <p:spPr>
          <a:xfrm>
            <a:off x="3720644" y="579286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해밍</a:t>
            </a:r>
            <a:r>
              <a:rPr lang="ko-KR" altLang="en-US" dirty="0"/>
              <a:t> 거리</a:t>
            </a:r>
            <a:r>
              <a:rPr lang="en-US" altLang="ko-KR" dirty="0"/>
              <a:t>: 124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21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1DCB1-C06A-4A90-BF33-8D312443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4D637-8648-48A1-80F8-6904A13FE186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1CD39-C514-4F2D-BAB2-BA4559801272}"/>
              </a:ext>
            </a:extLst>
          </p:cNvPr>
          <p:cNvSpPr txBox="1"/>
          <p:nvPr/>
        </p:nvSpPr>
        <p:spPr>
          <a:xfrm>
            <a:off x="467544" y="297224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세포자동자의 예시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738066-51B2-4B46-9C5B-DF772E77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73315"/>
              </p:ext>
            </p:extLst>
          </p:nvPr>
        </p:nvGraphicFramePr>
        <p:xfrm>
          <a:off x="526830" y="1412776"/>
          <a:ext cx="5269306" cy="446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758">
                  <a:extLst>
                    <a:ext uri="{9D8B030D-6E8A-4147-A177-3AD203B41FA5}">
                      <a16:colId xmlns:a16="http://schemas.microsoft.com/office/drawing/2014/main" val="3103129278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82534499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373570175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3209989"/>
                    </a:ext>
                  </a:extLst>
                </a:gridCol>
              </a:tblGrid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7065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5395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8353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5657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2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788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1BA7AFF-0313-453A-840E-A3094D20C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23"/>
          <a:stretch/>
        </p:blipFill>
        <p:spPr>
          <a:xfrm>
            <a:off x="531967" y="1180509"/>
            <a:ext cx="8080066" cy="197727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3040D9-F67A-4D2D-ACBC-1BC996529C8F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FE002-87A0-427B-9D28-8D3624A24469}"/>
              </a:ext>
            </a:extLst>
          </p:cNvPr>
          <p:cNvSpPr txBox="1"/>
          <p:nvPr/>
        </p:nvSpPr>
        <p:spPr>
          <a:xfrm>
            <a:off x="467544" y="297224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성능 확인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ED5FA2-ECB3-419A-BB98-6DA52390628F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Salt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변화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585C18-92CA-4683-8E60-D50B7EF64C60}"/>
              </a:ext>
            </a:extLst>
          </p:cNvPr>
          <p:cNvSpPr/>
          <p:nvPr/>
        </p:nvSpPr>
        <p:spPr>
          <a:xfrm>
            <a:off x="395536" y="3895888"/>
            <a:ext cx="38023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HrXJUZZHO+g1G4rXc0P6H20mxIS9hgqexM4bas34AegG8ieb+Yja+/4mWWab4mgaTeaz/GkX7Xr40dZGgAD5idODJe94n7LOp6rBpXx4/</a:t>
            </a:r>
            <a:r>
              <a:rPr lang="ko-KR" altLang="en-US" dirty="0" err="1">
                <a:latin typeface="Consolas" panose="020B0609020204030204" pitchFamily="49" charset="0"/>
              </a:rPr>
              <a:t>GVq</a:t>
            </a:r>
            <a:r>
              <a:rPr lang="ko-KR" altLang="en-US" dirty="0">
                <a:latin typeface="Consolas" panose="020B0609020204030204" pitchFamily="49" charset="0"/>
              </a:rPr>
              <a:t>+/gx8zYeZByCuAWWDtb/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BDA0B-880E-4D34-A5C7-7FF27D1B8868}"/>
              </a:ext>
            </a:extLst>
          </p:cNvPr>
          <p:cNvSpPr/>
          <p:nvPr/>
        </p:nvSpPr>
        <p:spPr>
          <a:xfrm>
            <a:off x="4582746" y="3863181"/>
            <a:ext cx="38023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Mu8dhaRra5U4adhKwzLOkoFOpgLWmcZfeamQHWeeZjrUJXNoGbPwZK2+iiL6RbvUIRWaQIczaulGs/86IzNJY8N/WOzF29n/KCWFeKRoqihyuWEyf5S7ksIpNid/</a:t>
            </a:r>
            <a:r>
              <a:rPr lang="en-US" altLang="ko-KR" dirty="0" err="1">
                <a:latin typeface="Consolas" panose="020B0609020204030204" pitchFamily="49" charset="0"/>
              </a:rPr>
              <a:t>tI+n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2BFE61-B9F7-4228-81A5-06B187F9873B}"/>
              </a:ext>
            </a:extLst>
          </p:cNvPr>
          <p:cNvSpPr txBox="1"/>
          <p:nvPr/>
        </p:nvSpPr>
        <p:spPr>
          <a:xfrm>
            <a:off x="3720644" y="579286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해밍</a:t>
            </a:r>
            <a:r>
              <a:rPr lang="ko-KR" altLang="en-US" dirty="0"/>
              <a:t> 거리</a:t>
            </a:r>
            <a:r>
              <a:rPr lang="en-US" altLang="ko-KR" dirty="0"/>
              <a:t>: 128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042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3B97A69-3F6C-4072-8BFE-EC58EF455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65"/>
          <a:stretch/>
        </p:blipFill>
        <p:spPr>
          <a:xfrm>
            <a:off x="531966" y="1224352"/>
            <a:ext cx="8080065" cy="1933427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F1D75BC-B5E6-4C3B-991A-D769D12A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840270-72DE-478B-ACF9-A48394B563C3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021FE-5CE0-43F1-AB18-074D81BDC8B6}"/>
              </a:ext>
            </a:extLst>
          </p:cNvPr>
          <p:cNvSpPr txBox="1"/>
          <p:nvPr/>
        </p:nvSpPr>
        <p:spPr>
          <a:xfrm>
            <a:off x="467544" y="297224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성능 확인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8F1A851-D487-42DA-B8EC-DB00FB8A6C12}"/>
              </a:ext>
            </a:extLst>
          </p:cNvPr>
          <p:cNvSpPr/>
          <p:nvPr/>
        </p:nvSpPr>
        <p:spPr>
          <a:xfrm>
            <a:off x="6084168" y="255825"/>
            <a:ext cx="2808312" cy="6825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PLAYTIME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변화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A1B65A-72FB-4C3F-995C-9A4A7A97B660}"/>
              </a:ext>
            </a:extLst>
          </p:cNvPr>
          <p:cNvSpPr/>
          <p:nvPr/>
        </p:nvSpPr>
        <p:spPr>
          <a:xfrm>
            <a:off x="395536" y="3895888"/>
            <a:ext cx="38023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HrXJUZZHO+g1G4rXc0P6H20mxIS9hgqexM4bas34AegG8ieb+Yja+/4mWWab4mgaTeaz/GkX7Xr40dZGgAD5idODJe94n7LOp6rBpXx4/</a:t>
            </a:r>
            <a:r>
              <a:rPr lang="ko-KR" altLang="en-US" dirty="0" err="1">
                <a:latin typeface="Consolas" panose="020B0609020204030204" pitchFamily="49" charset="0"/>
              </a:rPr>
              <a:t>GVq</a:t>
            </a:r>
            <a:r>
              <a:rPr lang="ko-KR" altLang="en-US" dirty="0">
                <a:latin typeface="Consolas" panose="020B0609020204030204" pitchFamily="49" charset="0"/>
              </a:rPr>
              <a:t>+/gx8zYeZByCuAWWDtb/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202819-D2F9-41D4-BCC8-8C0B7105740B}"/>
              </a:ext>
            </a:extLst>
          </p:cNvPr>
          <p:cNvSpPr/>
          <p:nvPr/>
        </p:nvSpPr>
        <p:spPr>
          <a:xfrm>
            <a:off x="4582746" y="3863181"/>
            <a:ext cx="38023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GmmkGXSSI4zjEZTK2dgWCatv44dPvyxXQyx+W4apd7Yp53zYeqM+uGh+tr/EhYp+e6BMq/+MtomwamK3r5q254qY4zWR2qat/qfJG+bxletggqgWubHWrz3JbapPbfkq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41AB5-E1D2-41D6-AA83-C8497435E47D}"/>
              </a:ext>
            </a:extLst>
          </p:cNvPr>
          <p:cNvSpPr txBox="1"/>
          <p:nvPr/>
        </p:nvSpPr>
        <p:spPr>
          <a:xfrm>
            <a:off x="3720644" y="579286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해밍</a:t>
            </a:r>
            <a:r>
              <a:rPr lang="ko-KR" altLang="en-US" dirty="0"/>
              <a:t> 거리</a:t>
            </a:r>
            <a:r>
              <a:rPr lang="en-US" altLang="ko-KR" dirty="0"/>
              <a:t>: 127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843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4FE173-BB82-490C-8248-E426B3B5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6430A5-5EA2-4C9C-AA80-F03CE147FE3C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FA03B-927E-4F79-B667-C8FDBE4D6BFF}"/>
              </a:ext>
            </a:extLst>
          </p:cNvPr>
          <p:cNvSpPr txBox="1"/>
          <p:nvPr/>
        </p:nvSpPr>
        <p:spPr>
          <a:xfrm>
            <a:off x="467544" y="297224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속도 확인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93DFDD-D08E-4130-A353-DC1637E01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59070"/>
          <a:stretch/>
        </p:blipFill>
        <p:spPr>
          <a:xfrm>
            <a:off x="667525" y="1124744"/>
            <a:ext cx="4913349" cy="20951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8B5697-DA56-45E2-89FE-020295A20197}"/>
              </a:ext>
            </a:extLst>
          </p:cNvPr>
          <p:cNvSpPr/>
          <p:nvPr/>
        </p:nvSpPr>
        <p:spPr>
          <a:xfrm>
            <a:off x="863588" y="3933056"/>
            <a:ext cx="7416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dirty="0"/>
              <a:t>10000 </a:t>
            </a:r>
            <a:r>
              <a:rPr lang="ko-KR" altLang="en-US" sz="2800" dirty="0" err="1"/>
              <a:t>times</a:t>
            </a:r>
            <a:r>
              <a:rPr lang="ko-KR" altLang="en-US" sz="2800" dirty="0"/>
              <a:t> </a:t>
            </a:r>
            <a:r>
              <a:rPr lang="ko-KR" altLang="en-US" sz="2800" dirty="0" err="1"/>
              <a:t>executing</a:t>
            </a:r>
            <a:r>
              <a:rPr lang="ko-KR" altLang="en-US" sz="2800" dirty="0"/>
              <a:t> </a:t>
            </a:r>
            <a:r>
              <a:rPr lang="ko-KR" altLang="en-US" sz="2800" dirty="0" err="1"/>
              <a:t>in</a:t>
            </a:r>
            <a:r>
              <a:rPr lang="ko-KR" altLang="en-US" sz="2800" dirty="0"/>
              <a:t> 10</a:t>
            </a:r>
            <a:r>
              <a:rPr lang="en-US" altLang="ko-KR" sz="2800" dirty="0"/>
              <a:t>6</a:t>
            </a:r>
            <a:r>
              <a:rPr lang="ko-KR" altLang="en-US" sz="2800" dirty="0"/>
              <a:t>.</a:t>
            </a:r>
            <a:r>
              <a:rPr lang="en-US" altLang="ko-KR" sz="2800" dirty="0"/>
              <a:t>8</a:t>
            </a:r>
            <a:r>
              <a:rPr lang="ko-KR" altLang="en-US" sz="2800" dirty="0"/>
              <a:t> </a:t>
            </a:r>
            <a:r>
              <a:rPr lang="ko-KR" altLang="en-US" sz="2800" dirty="0" err="1"/>
              <a:t>seconds</a:t>
            </a:r>
            <a:endParaRPr lang="ko-KR" altLang="en-US" sz="2800" dirty="0"/>
          </a:p>
          <a:p>
            <a:pPr algn="just"/>
            <a:r>
              <a:rPr lang="ko-KR" altLang="en-US" sz="2800" dirty="0"/>
              <a:t>10.</a:t>
            </a:r>
            <a:r>
              <a:rPr lang="en-US" altLang="ko-KR" sz="2800" dirty="0"/>
              <a:t>68</a:t>
            </a:r>
            <a:r>
              <a:rPr lang="ko-KR" altLang="en-US" sz="2800" dirty="0" err="1"/>
              <a:t>ms</a:t>
            </a:r>
            <a:r>
              <a:rPr lang="ko-KR" altLang="en-US" sz="2800" dirty="0"/>
              <a:t>/</a:t>
            </a:r>
            <a:r>
              <a:rPr lang="ko-KR" altLang="en-US" sz="2800" dirty="0" err="1"/>
              <a:t>execute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3668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4FE173-BB82-490C-8248-E426B3B5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Team. AUTOMATA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6430A5-5EA2-4C9C-AA80-F03CE147FE3C}"/>
              </a:ext>
            </a:extLst>
          </p:cNvPr>
          <p:cNvSpPr/>
          <p:nvPr/>
        </p:nvSpPr>
        <p:spPr>
          <a:xfrm>
            <a:off x="189037" y="158358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FA03B-927E-4F79-B667-C8FDBE4D6BFF}"/>
              </a:ext>
            </a:extLst>
          </p:cNvPr>
          <p:cNvSpPr txBox="1"/>
          <p:nvPr/>
        </p:nvSpPr>
        <p:spPr>
          <a:xfrm>
            <a:off x="467544" y="297224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개선해야할 점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9F17F-3B3D-4603-8C8B-41C1BEF2C848}"/>
              </a:ext>
            </a:extLst>
          </p:cNvPr>
          <p:cNvSpPr/>
          <p:nvPr/>
        </p:nvSpPr>
        <p:spPr>
          <a:xfrm>
            <a:off x="467544" y="1844824"/>
            <a:ext cx="7848872" cy="3344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INPUT, OUTPUT </a:t>
            </a:r>
            <a:r>
              <a:rPr lang="ko-KR" altLang="en-US" sz="2400" dirty="0" err="1"/>
              <a:t>Metrix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Format</a:t>
            </a:r>
            <a:r>
              <a:rPr lang="ko-KR" altLang="en-US" sz="2400" dirty="0"/>
              <a:t> 개선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최적의 </a:t>
            </a:r>
            <a:r>
              <a:rPr lang="ko-KR" altLang="en-US" sz="2400" dirty="0" err="1"/>
              <a:t>playtime</a:t>
            </a:r>
            <a:r>
              <a:rPr lang="ko-KR" altLang="en-US" sz="2400" dirty="0"/>
              <a:t> 연구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최적의 규칙 연구 (2^20가지 경우의 수)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규칙의 적합도 판단 함수 개선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crash</a:t>
            </a:r>
            <a:r>
              <a:rPr lang="ko-KR" altLang="en-US" sz="2400" dirty="0"/>
              <a:t> 확률 실제로 계산하기, </a:t>
            </a:r>
            <a:r>
              <a:rPr lang="ko-KR" altLang="en-US" sz="2400" dirty="0" err="1"/>
              <a:t>crash</a:t>
            </a:r>
            <a:r>
              <a:rPr lang="ko-KR" altLang="en-US" sz="2400" dirty="0"/>
              <a:t> 사례 찾기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단순 </a:t>
            </a:r>
            <a:r>
              <a:rPr lang="ko-KR" altLang="en-US" sz="2400" dirty="0" err="1"/>
              <a:t>input의</a:t>
            </a:r>
            <a:r>
              <a:rPr lang="ko-KR" altLang="en-US" sz="2400" dirty="0"/>
              <a:t> 단순 </a:t>
            </a:r>
            <a:r>
              <a:rPr lang="ko-KR" altLang="en-US" sz="2400" dirty="0" err="1"/>
              <a:t>output</a:t>
            </a:r>
            <a:r>
              <a:rPr lang="ko-KR" altLang="en-US" sz="2400" dirty="0"/>
              <a:t> 문제 해결</a:t>
            </a:r>
          </a:p>
        </p:txBody>
      </p:sp>
    </p:spTree>
    <p:extLst>
      <p:ext uri="{BB962C8B-B14F-4D97-AF65-F5344CB8AC3E}">
        <p14:creationId xmlns:p14="http://schemas.microsoft.com/office/powerpoint/2010/main" val="547940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7504" y="217215"/>
            <a:ext cx="8928992" cy="461665"/>
          </a:xfrm>
          <a:prstGeom prst="rect">
            <a:avLst/>
          </a:prstGeom>
          <a:solidFill>
            <a:schemeClr val="bg1">
              <a:lumMod val="6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287647"/>
            <a:ext cx="394379" cy="32455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81533" y="2529567"/>
            <a:ext cx="59809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Thank you!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45421" y="287647"/>
            <a:ext cx="5498579" cy="32455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rot="20682407">
            <a:off x="6002589" y="1444383"/>
            <a:ext cx="1538210" cy="1538210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1088861">
            <a:off x="903930" y="3962807"/>
            <a:ext cx="2234183" cy="2234183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rot="19739353">
            <a:off x="2633633" y="1849484"/>
            <a:ext cx="798751" cy="798751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20682407">
            <a:off x="6582293" y="-393355"/>
            <a:ext cx="2470802" cy="2470802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20700000">
            <a:off x="-1111710" y="4625265"/>
            <a:ext cx="3247789" cy="3247789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9752" y="1840794"/>
            <a:ext cx="527327" cy="527327"/>
          </a:xfrm>
          <a:prstGeom prst="rect">
            <a:avLst/>
          </a:pr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0DD7C98-2C46-40D2-B29A-07E7D65BF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05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2DCF3F-5DCD-4BF4-9704-85EF1C98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576553-8516-40A0-9B94-3C0A09144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04083"/>
              </p:ext>
            </p:extLst>
          </p:nvPr>
        </p:nvGraphicFramePr>
        <p:xfrm>
          <a:off x="6793546" y="2628053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77E7B66-09CF-4341-9650-AB651A921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459032"/>
              </p:ext>
            </p:extLst>
          </p:nvPr>
        </p:nvGraphicFramePr>
        <p:xfrm>
          <a:off x="4756868" y="2628053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C6B915-0320-4870-9F00-BEDEC83FD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15767"/>
              </p:ext>
            </p:extLst>
          </p:nvPr>
        </p:nvGraphicFramePr>
        <p:xfrm>
          <a:off x="2743360" y="2628053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2C5DBA1-4D8A-4E73-8964-E3B421BB8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042647"/>
              </p:ext>
            </p:extLst>
          </p:nvPr>
        </p:nvGraphicFramePr>
        <p:xfrm>
          <a:off x="708158" y="2628053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1A8F747-4005-4C14-B513-4D056D2F5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536336"/>
              </p:ext>
            </p:extLst>
          </p:nvPr>
        </p:nvGraphicFramePr>
        <p:xfrm>
          <a:off x="6793547" y="1432440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797866-BEDD-4C7F-947D-D1091688C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323509"/>
              </p:ext>
            </p:extLst>
          </p:nvPr>
        </p:nvGraphicFramePr>
        <p:xfrm>
          <a:off x="4768454" y="1432440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F0DB28-303A-41D7-AF04-0B7BE2B70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18463"/>
              </p:ext>
            </p:extLst>
          </p:nvPr>
        </p:nvGraphicFramePr>
        <p:xfrm>
          <a:off x="2743361" y="1432440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66E2F4-323D-4878-BE1D-F81F6D430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367116"/>
              </p:ext>
            </p:extLst>
          </p:nvPr>
        </p:nvGraphicFramePr>
        <p:xfrm>
          <a:off x="723900" y="1432440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59F699-BF02-47CE-98E3-46E69718E8EB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D91BA-F181-47BA-80F1-40D77C3A0228}"/>
              </a:ext>
            </a:extLst>
          </p:cNvPr>
          <p:cNvSpPr txBox="1"/>
          <p:nvPr/>
        </p:nvSpPr>
        <p:spPr>
          <a:xfrm>
            <a:off x="467544" y="297224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세포자동자의 예시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535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2DCF3F-5DCD-4BF4-9704-85EF1C98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576553-8516-40A0-9B94-3C0A09144A77}"/>
              </a:ext>
            </a:extLst>
          </p:cNvPr>
          <p:cNvGraphicFramePr>
            <a:graphicFrameLocks noGrp="1"/>
          </p:cNvGraphicFramePr>
          <p:nvPr/>
        </p:nvGraphicFramePr>
        <p:xfrm>
          <a:off x="6793546" y="2628053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77E7B66-09CF-4341-9650-AB651A921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94423"/>
              </p:ext>
            </p:extLst>
          </p:nvPr>
        </p:nvGraphicFramePr>
        <p:xfrm>
          <a:off x="4756868" y="2628053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C6B915-0320-4870-9F00-BEDEC83FD61B}"/>
              </a:ext>
            </a:extLst>
          </p:cNvPr>
          <p:cNvGraphicFramePr>
            <a:graphicFrameLocks noGrp="1"/>
          </p:cNvGraphicFramePr>
          <p:nvPr/>
        </p:nvGraphicFramePr>
        <p:xfrm>
          <a:off x="2743360" y="2628053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2C5DBA1-4D8A-4E73-8964-E3B421BB8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22622"/>
              </p:ext>
            </p:extLst>
          </p:nvPr>
        </p:nvGraphicFramePr>
        <p:xfrm>
          <a:off x="708158" y="2628053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1A8F747-4005-4C14-B513-4D056D2F5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02454"/>
              </p:ext>
            </p:extLst>
          </p:nvPr>
        </p:nvGraphicFramePr>
        <p:xfrm>
          <a:off x="6793547" y="1432440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797866-BEDD-4C7F-947D-D1091688C5BB}"/>
              </a:ext>
            </a:extLst>
          </p:cNvPr>
          <p:cNvGraphicFramePr>
            <a:graphicFrameLocks noGrp="1"/>
          </p:cNvGraphicFramePr>
          <p:nvPr/>
        </p:nvGraphicFramePr>
        <p:xfrm>
          <a:off x="4768454" y="1432440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F0DB28-303A-41D7-AF04-0B7BE2B70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629116"/>
              </p:ext>
            </p:extLst>
          </p:nvPr>
        </p:nvGraphicFramePr>
        <p:xfrm>
          <a:off x="2743361" y="1432440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66E2F4-323D-4878-BE1D-F81F6D430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414648"/>
              </p:ext>
            </p:extLst>
          </p:nvPr>
        </p:nvGraphicFramePr>
        <p:xfrm>
          <a:off x="723900" y="1432440"/>
          <a:ext cx="1493373" cy="84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91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497791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1339" marR="61339" marT="30669" marB="30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59F699-BF02-47CE-98E3-46E69718E8EB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D91BA-F181-47BA-80F1-40D77C3A0228}"/>
              </a:ext>
            </a:extLst>
          </p:cNvPr>
          <p:cNvSpPr txBox="1"/>
          <p:nvPr/>
        </p:nvSpPr>
        <p:spPr>
          <a:xfrm>
            <a:off x="467544" y="297224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세포자동자의 예시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79517-667D-41F3-B7FF-BDB0A248B8AA}"/>
              </a:ext>
            </a:extLst>
          </p:cNvPr>
          <p:cNvSpPr txBox="1"/>
          <p:nvPr/>
        </p:nvSpPr>
        <p:spPr>
          <a:xfrm>
            <a:off x="6228184" y="379232"/>
            <a:ext cx="2162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&lt;Rule 90&gt;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60E802-32FE-4BBF-AA88-126FCE0D0CF7}"/>
              </a:ext>
            </a:extLst>
          </p:cNvPr>
          <p:cNvSpPr txBox="1"/>
          <p:nvPr/>
        </p:nvSpPr>
        <p:spPr>
          <a:xfrm>
            <a:off x="1645911" y="4575962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01011010</a:t>
            </a:r>
            <a:r>
              <a:rPr lang="en-US" altLang="ko-KR" dirty="0"/>
              <a:t>(2)</a:t>
            </a:r>
            <a:r>
              <a:rPr lang="en-US" altLang="ko-KR" sz="3200" dirty="0"/>
              <a:t> = 90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7316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123A73-BF54-48EF-AAA5-9BEA3C2E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altLang="ko-KR" dirty="0"/>
              <a:t>Team. AUTOMATA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91E5E-5AC8-49B7-A641-593B8F7F8FF2}"/>
              </a:ext>
            </a:extLst>
          </p:cNvPr>
          <p:cNvSpPr txBox="1"/>
          <p:nvPr/>
        </p:nvSpPr>
        <p:spPr>
          <a:xfrm>
            <a:off x="395536" y="2348880"/>
            <a:ext cx="79345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이산적인 환경에서 각 셀들의 초기 상태와 주어진 규칙에 따라 변화하는 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495D13-8417-4F3A-989A-C951249E004A}"/>
              </a:ext>
            </a:extLst>
          </p:cNvPr>
          <p:cNvSpPr/>
          <p:nvPr/>
        </p:nvSpPr>
        <p:spPr>
          <a:xfrm>
            <a:off x="323528" y="3897923"/>
            <a:ext cx="84969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/>
              <a:t>각 셀들의 국소적인 상호작용에 의해 자동적으로 갱신되며 패턴을 도출한다.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6876A2-73BB-4D45-A810-EADEBBF01340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5F1037-449C-4ACA-A340-9CE3EF72D40D}"/>
              </a:ext>
            </a:extLst>
          </p:cNvPr>
          <p:cNvSpPr txBox="1"/>
          <p:nvPr/>
        </p:nvSpPr>
        <p:spPr>
          <a:xfrm>
            <a:off x="467544" y="297224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세포자동자란</a:t>
            </a:r>
            <a:r>
              <a:rPr lang="en-US" altLang="ko-KR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114ACD-81FE-43E9-BA4F-CA91A585E693}"/>
              </a:ext>
            </a:extLst>
          </p:cNvPr>
          <p:cNvSpPr txBox="1"/>
          <p:nvPr/>
        </p:nvSpPr>
        <p:spPr>
          <a:xfrm>
            <a:off x="395535" y="1404065"/>
            <a:ext cx="7934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세포자동자</a:t>
            </a:r>
            <a:r>
              <a:rPr lang="en-US" altLang="ko-KR" sz="3200" dirty="0"/>
              <a:t>(Cellular Automata, CA)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4C5F3B-717C-4B24-B8D1-084E39418E1C}"/>
              </a:ext>
            </a:extLst>
          </p:cNvPr>
          <p:cNvSpPr/>
          <p:nvPr/>
        </p:nvSpPr>
        <p:spPr>
          <a:xfrm>
            <a:off x="5940152" y="2348879"/>
            <a:ext cx="1800200" cy="594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93DAA4-3AE3-4DDD-9CF3-13AE241E00F1}"/>
              </a:ext>
            </a:extLst>
          </p:cNvPr>
          <p:cNvSpPr/>
          <p:nvPr/>
        </p:nvSpPr>
        <p:spPr>
          <a:xfrm>
            <a:off x="395535" y="2847420"/>
            <a:ext cx="2306916" cy="594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53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1DCB1-C06A-4A90-BF33-8D312443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4D637-8648-48A1-80F8-6904A13FE186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1CD39-C514-4F2D-BAB2-BA4559801272}"/>
              </a:ext>
            </a:extLst>
          </p:cNvPr>
          <p:cNvSpPr txBox="1"/>
          <p:nvPr/>
        </p:nvSpPr>
        <p:spPr>
          <a:xfrm>
            <a:off x="467544" y="297224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세포자동자의 예시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738066-51B2-4B46-9C5B-DF772E77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31935"/>
              </p:ext>
            </p:extLst>
          </p:nvPr>
        </p:nvGraphicFramePr>
        <p:xfrm>
          <a:off x="742854" y="1412776"/>
          <a:ext cx="5269306" cy="446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758">
                  <a:extLst>
                    <a:ext uri="{9D8B030D-6E8A-4147-A177-3AD203B41FA5}">
                      <a16:colId xmlns:a16="http://schemas.microsoft.com/office/drawing/2014/main" val="3103129278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82534499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373570175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3209989"/>
                    </a:ext>
                  </a:extLst>
                </a:gridCol>
              </a:tblGrid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7065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5395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8353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5657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25935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29B2F55-01E1-4762-9286-C1E39CE59F90}"/>
              </a:ext>
            </a:extLst>
          </p:cNvPr>
          <p:cNvSpPr/>
          <p:nvPr/>
        </p:nvSpPr>
        <p:spPr>
          <a:xfrm rot="5400000">
            <a:off x="-298218" y="2856314"/>
            <a:ext cx="1482464" cy="238972"/>
          </a:xfrm>
          <a:prstGeom prst="rightArrow">
            <a:avLst>
              <a:gd name="adj1" fmla="val 37827"/>
              <a:gd name="adj2" fmla="val 479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6DBA179-F1CF-4EF8-8CCE-782DC475D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241907"/>
              </p:ext>
            </p:extLst>
          </p:nvPr>
        </p:nvGraphicFramePr>
        <p:xfrm>
          <a:off x="7350943" y="537263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968F126-4822-4B93-B9AC-0D4C3BE90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17068"/>
              </p:ext>
            </p:extLst>
          </p:nvPr>
        </p:nvGraphicFramePr>
        <p:xfrm>
          <a:off x="7350943" y="469761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21701F6-778E-49D1-8A16-770D8E7DB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03767"/>
              </p:ext>
            </p:extLst>
          </p:nvPr>
        </p:nvGraphicFramePr>
        <p:xfrm>
          <a:off x="7350943" y="402260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5C1AA8-6359-4C9E-8FF0-B96850E50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231774"/>
              </p:ext>
            </p:extLst>
          </p:nvPr>
        </p:nvGraphicFramePr>
        <p:xfrm>
          <a:off x="7350943" y="3357861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F6CC8F8-5C4D-4381-B15C-404A0C95E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57310"/>
              </p:ext>
            </p:extLst>
          </p:nvPr>
        </p:nvGraphicFramePr>
        <p:xfrm>
          <a:off x="7350944" y="2693119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D7B79DC-3DE1-433F-AFCE-5A6E112E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498103"/>
              </p:ext>
            </p:extLst>
          </p:nvPr>
        </p:nvGraphicFramePr>
        <p:xfrm>
          <a:off x="7350944" y="2018104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733FB96-4D83-41EE-BE5F-37975BBA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83924"/>
              </p:ext>
            </p:extLst>
          </p:nvPr>
        </p:nvGraphicFramePr>
        <p:xfrm>
          <a:off x="7350944" y="1340356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77037E-F7A1-4AB1-9A5C-73F922A58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03357"/>
              </p:ext>
            </p:extLst>
          </p:nvPr>
        </p:nvGraphicFramePr>
        <p:xfrm>
          <a:off x="7355538" y="66260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051002-F88D-4B00-B618-81227AE3FCC2}"/>
              </a:ext>
            </a:extLst>
          </p:cNvPr>
          <p:cNvSpPr/>
          <p:nvPr/>
        </p:nvSpPr>
        <p:spPr>
          <a:xfrm>
            <a:off x="1475656" y="1412776"/>
            <a:ext cx="2304256" cy="128034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38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1DCB1-C06A-4A90-BF33-8D312443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Team. AUTOMATA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4D637-8648-48A1-80F8-6904A13FE186}"/>
              </a:ext>
            </a:extLst>
          </p:cNvPr>
          <p:cNvSpPr/>
          <p:nvPr/>
        </p:nvSpPr>
        <p:spPr>
          <a:xfrm>
            <a:off x="189037" y="178023"/>
            <a:ext cx="3734891" cy="76031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1CD39-C514-4F2D-BAB2-BA4559801272}"/>
              </a:ext>
            </a:extLst>
          </p:cNvPr>
          <p:cNvSpPr txBox="1"/>
          <p:nvPr/>
        </p:nvSpPr>
        <p:spPr>
          <a:xfrm>
            <a:off x="467544" y="297224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세포자동자의 예시</a:t>
            </a:r>
            <a:endParaRPr lang="en-US" altLang="ko-KR" sz="28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738066-51B2-4B46-9C5B-DF772E77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567619"/>
              </p:ext>
            </p:extLst>
          </p:nvPr>
        </p:nvGraphicFramePr>
        <p:xfrm>
          <a:off x="742854" y="1412776"/>
          <a:ext cx="5269306" cy="446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758">
                  <a:extLst>
                    <a:ext uri="{9D8B030D-6E8A-4147-A177-3AD203B41FA5}">
                      <a16:colId xmlns:a16="http://schemas.microsoft.com/office/drawing/2014/main" val="3103129278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82534499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3735701751"/>
                    </a:ext>
                  </a:extLst>
                </a:gridCol>
                <a:gridCol w="752758">
                  <a:extLst>
                    <a:ext uri="{9D8B030D-6E8A-4147-A177-3AD203B41FA5}">
                      <a16:colId xmlns:a16="http://schemas.microsoft.com/office/drawing/2014/main" val="1223209989"/>
                    </a:ext>
                  </a:extLst>
                </a:gridCol>
              </a:tblGrid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7065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5395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83532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56574"/>
                  </a:ext>
                </a:extLst>
              </a:tr>
              <a:tr h="63778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2757" marR="92757" marT="46378" marB="463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25935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29B2F55-01E1-4762-9286-C1E39CE59F90}"/>
              </a:ext>
            </a:extLst>
          </p:cNvPr>
          <p:cNvSpPr/>
          <p:nvPr/>
        </p:nvSpPr>
        <p:spPr>
          <a:xfrm rot="5400000">
            <a:off x="-298218" y="2856314"/>
            <a:ext cx="1482464" cy="238972"/>
          </a:xfrm>
          <a:prstGeom prst="rightArrow">
            <a:avLst>
              <a:gd name="adj1" fmla="val 37827"/>
              <a:gd name="adj2" fmla="val 479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6DBA179-F1CF-4EF8-8CCE-782DC475D54D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537263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968F126-4822-4B93-B9AC-0D4C3BE9036A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469761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21701F6-778E-49D1-8A16-770D8E7DB0D9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4022603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5C1AA8-6359-4C9E-8FF0-B96850E50B4E}"/>
              </a:ext>
            </a:extLst>
          </p:cNvPr>
          <p:cNvGraphicFramePr>
            <a:graphicFrameLocks noGrp="1"/>
          </p:cNvGraphicFramePr>
          <p:nvPr/>
        </p:nvGraphicFramePr>
        <p:xfrm>
          <a:off x="7350943" y="3357861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F6CC8F8-5C4D-4381-B15C-404A0C95E999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2693119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D7B79DC-3DE1-433F-AFCE-5A6E112E9BD6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2018104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733FB96-4D83-41EE-BE5F-37975BBA38AF}"/>
              </a:ext>
            </a:extLst>
          </p:cNvPr>
          <p:cNvGraphicFramePr>
            <a:graphicFrameLocks noGrp="1"/>
          </p:cNvGraphicFramePr>
          <p:nvPr/>
        </p:nvGraphicFramePr>
        <p:xfrm>
          <a:off x="7350944" y="1340356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77037E-F7A1-4AB1-9A5C-73F922A58FA1}"/>
              </a:ext>
            </a:extLst>
          </p:cNvPr>
          <p:cNvGraphicFramePr>
            <a:graphicFrameLocks noGrp="1"/>
          </p:cNvGraphicFramePr>
          <p:nvPr/>
        </p:nvGraphicFramePr>
        <p:xfrm>
          <a:off x="7355538" y="662608"/>
          <a:ext cx="976305" cy="5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5">
                  <a:extLst>
                    <a:ext uri="{9D8B030D-6E8A-4147-A177-3AD203B41FA5}">
                      <a16:colId xmlns:a16="http://schemas.microsoft.com/office/drawing/2014/main" val="1226359131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130721714"/>
                    </a:ext>
                  </a:extLst>
                </a:gridCol>
                <a:gridCol w="325435">
                  <a:extLst>
                    <a:ext uri="{9D8B030D-6E8A-4147-A177-3AD203B41FA5}">
                      <a16:colId xmlns:a16="http://schemas.microsoft.com/office/drawing/2014/main" val="2989926652"/>
                    </a:ext>
                  </a:extLst>
                </a:gridCol>
              </a:tblGrid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03509"/>
                  </a:ext>
                </a:extLst>
              </a:tr>
              <a:tr h="2757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0101" marR="40101" marT="20050" marB="20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1146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4077D0-F3E1-4C76-8DB7-C81B418D8BBC}"/>
              </a:ext>
            </a:extLst>
          </p:cNvPr>
          <p:cNvSpPr/>
          <p:nvPr/>
        </p:nvSpPr>
        <p:spPr>
          <a:xfrm>
            <a:off x="2225232" y="1412776"/>
            <a:ext cx="2304256" cy="128034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486149-9896-479D-82F9-C4732712878B}"/>
              </a:ext>
            </a:extLst>
          </p:cNvPr>
          <p:cNvSpPr/>
          <p:nvPr/>
        </p:nvSpPr>
        <p:spPr>
          <a:xfrm>
            <a:off x="2987824" y="1412776"/>
            <a:ext cx="2304256" cy="128034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9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1202</Words>
  <Application>Microsoft Office PowerPoint</Application>
  <PresentationFormat>화면 슬라이드 쇼(4:3)</PresentationFormat>
  <Paragraphs>509</Paragraphs>
  <Slides>44</Slides>
  <Notes>34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도현 김</cp:lastModifiedBy>
  <cp:revision>855</cp:revision>
  <dcterms:created xsi:type="dcterms:W3CDTF">2006-10-05T04:04:58Z</dcterms:created>
  <dcterms:modified xsi:type="dcterms:W3CDTF">2019-05-20T04:58:27Z</dcterms:modified>
</cp:coreProperties>
</file>